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22"/>
  </p:notes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984" y="6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5DF04-D2FB-4B2F-9E0A-2759157A775E}" type="datetimeFigureOut">
              <a:rPr lang="es-MX" smtClean="0"/>
              <a:t>07/04/2024</a:t>
            </a:fld>
            <a:endParaRPr lang="es-MX"/>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DDE91-7B29-4B1F-88B8-9D016F3B09C1}" type="slidenum">
              <a:rPr lang="es-MX" smtClean="0"/>
              <a:t>‹#›</a:t>
            </a:fld>
            <a:endParaRPr lang="es-MX"/>
          </a:p>
        </p:txBody>
      </p:sp>
    </p:spTree>
    <p:extLst>
      <p:ext uri="{BB962C8B-B14F-4D97-AF65-F5344CB8AC3E}">
        <p14:creationId xmlns:p14="http://schemas.microsoft.com/office/powerpoint/2010/main" val="258726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fld id="{DEADDE91-7B29-4B1F-88B8-9D016F3B09C1}" type="slidenum">
              <a:rPr lang="es-MX" smtClean="0"/>
              <a:t>4</a:t>
            </a:fld>
            <a:endParaRPr lang="es-MX"/>
          </a:p>
        </p:txBody>
      </p:sp>
    </p:spTree>
    <p:extLst>
      <p:ext uri="{BB962C8B-B14F-4D97-AF65-F5344CB8AC3E}">
        <p14:creationId xmlns:p14="http://schemas.microsoft.com/office/powerpoint/2010/main" val="248806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C9AD0AA-57E4-4410-B81F-9B541A4A743D}" type="datetimeFigureOut">
              <a:rPr lang="es-ES" smtClean="0"/>
              <a:t>07/04/2024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4B008E3-B75F-4894-BEC4-7CF21E0EF33A}" type="slidenum">
              <a:rPr lang="es-ES" smtClean="0"/>
              <a:t>‹#›</a:t>
            </a:fld>
            <a:endParaRPr lang="es-E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C9AD0AA-57E4-4410-B81F-9B541A4A743D}" type="datetimeFigureOut">
              <a:rPr lang="es-ES" smtClean="0"/>
              <a:t>07/04/2024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EC9AD0AA-57E4-4410-B81F-9B541A4A743D}" type="datetimeFigureOut">
              <a:rPr lang="es-ES" smtClean="0"/>
              <a:t>07/04/2024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4B008E3-B75F-4894-BEC4-7CF21E0EF33A}" type="slidenum">
              <a:rPr lang="es-ES" smtClean="0"/>
              <a:t>‹#›</a:t>
            </a:fld>
            <a:endParaRPr lang="es-E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C9AD0AA-57E4-4410-B81F-9B541A4A743D}" type="datetimeFigureOut">
              <a:rPr lang="es-ES" smtClean="0"/>
              <a:t>07/04/2024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C9AD0AA-57E4-4410-B81F-9B541A4A743D}" type="datetimeFigureOut">
              <a:rPr lang="es-ES" smtClean="0"/>
              <a:t>07/04/2024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4B008E3-B75F-4894-BEC4-7CF21E0EF33A}" type="slidenum">
              <a:rPr lang="es-ES" smtClean="0"/>
              <a:t>‹#›</a:t>
            </a:fld>
            <a:endParaRPr lang="es-E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C9AD0AA-57E4-4410-B81F-9B541A4A743D}" type="datetimeFigureOut">
              <a:rPr lang="es-ES" smtClean="0"/>
              <a:t>07/04/2024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9AD0AA-57E4-4410-B81F-9B541A4A743D}" type="datetimeFigureOut">
              <a:rPr lang="es-ES" smtClean="0"/>
              <a:t>07/04/2024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C9AD0AA-57E4-4410-B81F-9B541A4A743D}" type="datetimeFigureOut">
              <a:rPr lang="es-ES" smtClean="0"/>
              <a:t>07/04/2024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4B008E3-B75F-4894-BEC4-7CF21E0EF33A}" type="slidenum">
              <a:rPr lang="es-ES" smtClean="0"/>
              <a:t>‹#›</a:t>
            </a:fld>
            <a:endParaRPr lang="es-E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C9AD0AA-57E4-4410-B81F-9B541A4A743D}" type="datetimeFigureOut">
              <a:rPr lang="es-ES" smtClean="0"/>
              <a:t>07/04/2024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C9AD0AA-57E4-4410-B81F-9B541A4A743D}" type="datetimeFigureOut">
              <a:rPr lang="es-ES" smtClean="0"/>
              <a:t>07/04/2024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9AD0AA-57E4-4410-B81F-9B541A4A743D}" type="datetimeFigureOut">
              <a:rPr lang="es-ES" smtClean="0"/>
              <a:t>07/04/2024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4B008E3-B75F-4894-BEC4-7CF21E0EF33A}"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C9AD0AA-57E4-4410-B81F-9B541A4A743D}" type="datetimeFigureOut">
              <a:rPr lang="es-ES" smtClean="0"/>
              <a:t>07/04/2024</a:t>
            </a:fld>
            <a:endParaRPr lang="es-E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s-E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4B008E3-B75F-4894-BEC4-7CF21E0EF33A}" type="slidenum">
              <a:rPr lang="es-ES" smtClean="0"/>
              <a:t>‹#›</a:t>
            </a:fld>
            <a:endParaRPr lang="es-ES"/>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Vasijas Encontradas en Israel en una Cueva del Desierto de Judea fechado entre el siglo I y III A.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4540"/>
            <a:ext cx="9144000" cy="526346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0" y="332656"/>
            <a:ext cx="9144000" cy="1261884"/>
          </a:xfrm>
          <a:prstGeom prst="rect">
            <a:avLst/>
          </a:prstGeom>
          <a:solidFill>
            <a:schemeClr val="bg1">
              <a:lumMod val="95000"/>
            </a:schemeClr>
          </a:solidFill>
          <a:ln>
            <a:solidFill>
              <a:schemeClr val="accent4">
                <a:lumMod val="60000"/>
                <a:lumOff val="40000"/>
              </a:schemeClr>
            </a:solidFill>
          </a:ln>
        </p:spPr>
        <p:txBody>
          <a:bodyPr wrap="square" rtlCol="0">
            <a:spAutoFit/>
          </a:bodyPr>
          <a:lstStyle/>
          <a:p>
            <a:pPr algn="ctr"/>
            <a:r>
              <a:rPr lang="es-ES" sz="3600" b="1" dirty="0">
                <a:latin typeface="Congenial SemiBold" panose="02000503040000020004" pitchFamily="2" charset="0"/>
              </a:rPr>
              <a:t> </a:t>
            </a:r>
            <a:r>
              <a:rPr lang="es-ES" sz="3800" b="1" dirty="0">
                <a:solidFill>
                  <a:schemeClr val="accent4">
                    <a:lumMod val="50000"/>
                  </a:schemeClr>
                </a:solidFill>
                <a:effectLst>
                  <a:outerShdw blurRad="38100" dist="38100" dir="2700000" algn="tl">
                    <a:srgbClr val="000000">
                      <a:alpha val="43137"/>
                    </a:srgbClr>
                  </a:outerShdw>
                </a:effectLst>
                <a:latin typeface="Anbigu" panose="02000600000000000000" pitchFamily="2" charset="0"/>
              </a:rPr>
              <a:t>Jes</a:t>
            </a:r>
            <a:r>
              <a:rPr lang="es-ES" sz="3800" b="1" dirty="0">
                <a:solidFill>
                  <a:schemeClr val="accent4">
                    <a:lumMod val="50000"/>
                  </a:schemeClr>
                </a:solidFill>
                <a:effectLst>
                  <a:outerShdw blurRad="38100" dist="38100" dir="2700000" algn="tl">
                    <a:srgbClr val="000000">
                      <a:alpha val="43137"/>
                    </a:srgbClr>
                  </a:outerShdw>
                </a:effectLst>
                <a:latin typeface="Anbigu" panose="02000600000000000000" pitchFamily="2" charset="0"/>
                <a:cs typeface="Aharoni" pitchFamily="2" charset="-79"/>
              </a:rPr>
              <a:t>ú</a:t>
            </a:r>
            <a:r>
              <a:rPr lang="es-ES" sz="3800" b="1" dirty="0">
                <a:solidFill>
                  <a:schemeClr val="accent4">
                    <a:lumMod val="50000"/>
                  </a:schemeClr>
                </a:solidFill>
                <a:effectLst>
                  <a:outerShdw blurRad="38100" dist="38100" dir="2700000" algn="tl">
                    <a:srgbClr val="000000">
                      <a:alpha val="43137"/>
                    </a:srgbClr>
                  </a:outerShdw>
                </a:effectLst>
                <a:latin typeface="Anbigu" panose="02000600000000000000" pitchFamily="2" charset="0"/>
              </a:rPr>
              <a:t>s Convierte el Agua en Vino </a:t>
            </a:r>
          </a:p>
          <a:p>
            <a:pPr algn="ctr"/>
            <a:r>
              <a:rPr lang="es-ES" sz="3800" b="1" dirty="0">
                <a:solidFill>
                  <a:schemeClr val="accent4">
                    <a:lumMod val="50000"/>
                  </a:schemeClr>
                </a:solidFill>
                <a:effectLst>
                  <a:outerShdw blurRad="38100" dist="38100" dir="2700000" algn="tl">
                    <a:srgbClr val="000000">
                      <a:alpha val="43137"/>
                    </a:srgbClr>
                  </a:outerShdw>
                </a:effectLst>
                <a:latin typeface="Anbigu" panose="02000600000000000000" pitchFamily="2" charset="0"/>
              </a:rPr>
              <a:t>en la Boda de Caná (Juan 12:1-12)</a:t>
            </a:r>
          </a:p>
        </p:txBody>
      </p:sp>
    </p:spTree>
    <p:extLst>
      <p:ext uri="{BB962C8B-B14F-4D97-AF65-F5344CB8AC3E}">
        <p14:creationId xmlns:p14="http://schemas.microsoft.com/office/powerpoint/2010/main" val="10980309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712296"/>
          </a:xfrm>
        </p:spPr>
        <p:txBody>
          <a:bodyPr/>
          <a:lstStyle/>
          <a:p>
            <a:pPr algn="just"/>
            <a:r>
              <a:rPr lang="es-ES" dirty="0">
                <a:latin typeface="Vani" panose="02040502050405020303" pitchFamily="18" charset="0"/>
                <a:cs typeface="Vani" panose="02040502050405020303" pitchFamily="18" charset="0"/>
              </a:rPr>
              <a:t>La Señal de Convertir el Agua en Vino es únicamente mencionada por Juan. Esto no significa que los otros escritores  como Mateo, Marcos o Lucas no la hayan conocido. Pedro, Andrés  Felipe, y Natanael, comenzaban a formar el grupo de los 12 discípulos y estuvieron presencialmente en el lugar de la escena.</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Debemos admitir que Juan escribió detallamente estas señales para producir «fe» en los oyentes o lectores de este evangelio (Jn.20:30-31). </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Cada señal la incluyó para tratar de </a:t>
            </a:r>
            <a:r>
              <a:rPr lang="es-ES" b="1" dirty="0">
                <a:latin typeface="Vani" panose="02040502050405020303" pitchFamily="18" charset="0"/>
                <a:cs typeface="Vani" panose="02040502050405020303" pitchFamily="18" charset="0"/>
              </a:rPr>
              <a:t>convencer</a:t>
            </a:r>
            <a:r>
              <a:rPr lang="es-ES" dirty="0">
                <a:latin typeface="Vani" panose="02040502050405020303" pitchFamily="18" charset="0"/>
                <a:cs typeface="Vani" panose="02040502050405020303" pitchFamily="18" charset="0"/>
              </a:rPr>
              <a:t> que Jesús era el Hijo de Dios.</a:t>
            </a:r>
          </a:p>
        </p:txBody>
      </p:sp>
    </p:spTree>
    <p:extLst>
      <p:ext uri="{BB962C8B-B14F-4D97-AF65-F5344CB8AC3E}">
        <p14:creationId xmlns:p14="http://schemas.microsoft.com/office/powerpoint/2010/main" val="1595955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r>
              <a:rPr lang="es-ES" b="1" dirty="0">
                <a:latin typeface="Vani" panose="02040502050405020303" pitchFamily="18" charset="0"/>
                <a:cs typeface="Vani" panose="02040502050405020303" pitchFamily="18" charset="0"/>
              </a:rPr>
              <a:t>« Al tercer día se hicieron unas bodas en Caná de Galilea » </a:t>
            </a:r>
            <a:r>
              <a:rPr lang="es-ES" dirty="0">
                <a:latin typeface="Vani" panose="02040502050405020303" pitchFamily="18" charset="0"/>
                <a:cs typeface="Vani" panose="02040502050405020303" pitchFamily="18" charset="0"/>
              </a:rPr>
              <a:t>(Jn.2:1). En realidad fue </a:t>
            </a:r>
            <a:r>
              <a:rPr lang="es-ES" i="1" dirty="0">
                <a:latin typeface="Vani" panose="02040502050405020303" pitchFamily="18" charset="0"/>
                <a:cs typeface="Vani" panose="02040502050405020303" pitchFamily="18" charset="0"/>
              </a:rPr>
              <a:t>«una» </a:t>
            </a:r>
            <a:r>
              <a:rPr lang="es-ES" dirty="0">
                <a:latin typeface="Vani" panose="02040502050405020303" pitchFamily="18" charset="0"/>
                <a:cs typeface="Vani" panose="02040502050405020303" pitchFamily="18" charset="0"/>
              </a:rPr>
              <a:t>sola boda pero con </a:t>
            </a:r>
            <a:r>
              <a:rPr lang="es-ES" i="1" dirty="0">
                <a:latin typeface="Vani" panose="02040502050405020303" pitchFamily="18" charset="0"/>
                <a:cs typeface="Vani" panose="02040502050405020303" pitchFamily="18" charset="0"/>
              </a:rPr>
              <a:t>varias</a:t>
            </a:r>
            <a:r>
              <a:rPr lang="es-ES" dirty="0">
                <a:latin typeface="Vani" panose="02040502050405020303" pitchFamily="18" charset="0"/>
                <a:cs typeface="Vani" panose="02040502050405020303" pitchFamily="18" charset="0"/>
              </a:rPr>
              <a:t> ceremonias dentro de la misma boda. </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Alfred Edersheim enumera que parte de la ceremonia incluida: (a) La novia portaba un velo o corona (b) La procesión de invitados llevaban ramas de palmera y mitro al frente, (c.) Se lanzaban granos y dinero durante la procesión, (d) Se tocaba música, (e.) Personas al ver la procesión se unían a ella. (f) Se empleaban 10 vírgenes que portaban lámparas, (g) los festejos duraban una semana, que se podía extender a un mes completo. (</a:t>
            </a:r>
            <a:r>
              <a:rPr lang="es-ES" i="1" dirty="0">
                <a:latin typeface="Vani" panose="02040502050405020303" pitchFamily="18" charset="0"/>
                <a:cs typeface="Vani" panose="02040502050405020303" pitchFamily="18" charset="0"/>
              </a:rPr>
              <a:t>Usos y</a:t>
            </a:r>
            <a:r>
              <a:rPr lang="es-ES" dirty="0">
                <a:latin typeface="Vani" panose="02040502050405020303" pitchFamily="18" charset="0"/>
                <a:cs typeface="Vani" panose="02040502050405020303" pitchFamily="18" charset="0"/>
              </a:rPr>
              <a:t> </a:t>
            </a:r>
            <a:r>
              <a:rPr lang="es-ES" i="1" dirty="0">
                <a:latin typeface="Vani" panose="02040502050405020303" pitchFamily="18" charset="0"/>
                <a:cs typeface="Vani" panose="02040502050405020303" pitchFamily="18" charset="0"/>
              </a:rPr>
              <a:t>Costumbres de los Judíos</a:t>
            </a:r>
            <a:r>
              <a:rPr lang="es-ES" dirty="0">
                <a:latin typeface="Vani" panose="02040502050405020303" pitchFamily="18" charset="0"/>
                <a:cs typeface="Vani" panose="02040502050405020303" pitchFamily="18" charset="0"/>
              </a:rPr>
              <a:t>, 172).</a:t>
            </a:r>
          </a:p>
        </p:txBody>
      </p:sp>
    </p:spTree>
    <p:extLst>
      <p:ext uri="{BB962C8B-B14F-4D97-AF65-F5344CB8AC3E}">
        <p14:creationId xmlns:p14="http://schemas.microsoft.com/office/powerpoint/2010/main" val="10851177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endParaRPr lang="es-ES" dirty="0">
              <a:latin typeface="Campuni Demo Medium" pitchFamily="50" charset="0"/>
            </a:endParaRPr>
          </a:p>
          <a:p>
            <a:pPr marL="0" indent="0" algn="just">
              <a:buNone/>
            </a:pPr>
            <a:endParaRPr lang="es-ES" dirty="0">
              <a:latin typeface="Campuni Demo Medium" pitchFamily="50" charset="0"/>
            </a:endParaRPr>
          </a:p>
        </p:txBody>
      </p:sp>
      <p:pic>
        <p:nvPicPr>
          <p:cNvPr id="4" name="Picture 3">
            <a:extLst>
              <a:ext uri="{FF2B5EF4-FFF2-40B4-BE49-F238E27FC236}">
                <a16:creationId xmlns:a16="http://schemas.microsoft.com/office/drawing/2014/main" id="{21A510BE-ADE3-F188-2027-67E6F6DB5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0047"/>
            <a:ext cx="9144000" cy="6477953"/>
          </a:xfrm>
          <a:prstGeom prst="rect">
            <a:avLst/>
          </a:prstGeom>
        </p:spPr>
      </p:pic>
    </p:spTree>
    <p:extLst>
      <p:ext uri="{BB962C8B-B14F-4D97-AF65-F5344CB8AC3E}">
        <p14:creationId xmlns:p14="http://schemas.microsoft.com/office/powerpoint/2010/main" val="224672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r>
              <a:rPr lang="es-ES" dirty="0">
                <a:latin typeface="Vani" panose="02040502050405020303" pitchFamily="18" charset="0"/>
                <a:cs typeface="Vani" panose="02040502050405020303" pitchFamily="18" charset="0"/>
              </a:rPr>
              <a:t>Caná de Galilea ha sido identificada con dos pueblos cercanos a Nazaret. Uno situado a 5 kilómetros llamado </a:t>
            </a:r>
            <a:r>
              <a:rPr lang="es-ES" i="1" dirty="0">
                <a:latin typeface="Vani" panose="02040502050405020303" pitchFamily="18" charset="0"/>
                <a:cs typeface="Vani" panose="02040502050405020303" pitchFamily="18" charset="0"/>
              </a:rPr>
              <a:t>Kefr Kana </a:t>
            </a:r>
            <a:r>
              <a:rPr lang="es-ES" dirty="0">
                <a:latin typeface="Vani" panose="02040502050405020303" pitchFamily="18" charset="0"/>
                <a:cs typeface="Vani" panose="02040502050405020303" pitchFamily="18" charset="0"/>
              </a:rPr>
              <a:t>y el segundo </a:t>
            </a:r>
            <a:r>
              <a:rPr lang="es-ES" i="1" dirty="0">
                <a:latin typeface="Vani" panose="02040502050405020303" pitchFamily="18" charset="0"/>
                <a:cs typeface="Vani" panose="02040502050405020303" pitchFamily="18" charset="0"/>
              </a:rPr>
              <a:t>Kirbet Caná </a:t>
            </a:r>
            <a:r>
              <a:rPr lang="es-ES" dirty="0">
                <a:latin typeface="Vani" panose="02040502050405020303" pitchFamily="18" charset="0"/>
                <a:cs typeface="Vani" panose="02040502050405020303" pitchFamily="18" charset="0"/>
              </a:rPr>
              <a:t>a 13 kilómetros al norte de Nazaret. </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Del primer lugar solo existen </a:t>
            </a:r>
          </a:p>
          <a:p>
            <a:pPr marL="0" indent="0" algn="just">
              <a:buNone/>
            </a:pPr>
            <a:r>
              <a:rPr lang="es-ES" dirty="0">
                <a:latin typeface="Vani" panose="02040502050405020303" pitchFamily="18" charset="0"/>
                <a:cs typeface="Vani" panose="02040502050405020303" pitchFamily="18" charset="0"/>
              </a:rPr>
              <a:t>  ruinas de lo que se cree una vez</a:t>
            </a:r>
          </a:p>
          <a:p>
            <a:pPr marL="0" indent="0" algn="just">
              <a:buNone/>
            </a:pPr>
            <a:r>
              <a:rPr lang="es-ES" dirty="0">
                <a:latin typeface="Vani" panose="02040502050405020303" pitchFamily="18" charset="0"/>
                <a:cs typeface="Vani" panose="02040502050405020303" pitchFamily="18" charset="0"/>
              </a:rPr>
              <a:t>  estuvo asentada la pequeña</a:t>
            </a:r>
          </a:p>
          <a:p>
            <a:pPr marL="0" indent="0" algn="just">
              <a:buNone/>
            </a:pPr>
            <a:r>
              <a:rPr lang="es-ES" dirty="0">
                <a:latin typeface="Vani" panose="02040502050405020303" pitchFamily="18" charset="0"/>
                <a:cs typeface="Vani" panose="02040502050405020303" pitchFamily="18" charset="0"/>
              </a:rPr>
              <a:t>  ciudad de Caná.</a:t>
            </a:r>
          </a:p>
          <a:p>
            <a:pPr marL="0" indent="0">
              <a:buNone/>
            </a:pPr>
            <a:endParaRPr lang="es-ES" dirty="0">
              <a:latin typeface="Campuni Demo Medium" pitchFamily="50" charset="0"/>
            </a:endParaRPr>
          </a:p>
          <a:p>
            <a:pPr algn="just"/>
            <a:endParaRPr lang="es-ES" dirty="0">
              <a:latin typeface="Campuni Demo Medium" pitchFamily="50" charset="0"/>
            </a:endParaRPr>
          </a:p>
        </p:txBody>
      </p:sp>
      <p:pic>
        <p:nvPicPr>
          <p:cNvPr id="4" name="Picture 2" descr="E:\Mapa de Caná de Galilea (A 15 km. al Norte de Nazaret) sobre una región Montaños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772816"/>
            <a:ext cx="3312368" cy="47525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3" descr="E:\Ruinas de Caná de Galilea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4509120"/>
            <a:ext cx="4464496" cy="20162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28320"/>
          </a:xfrm>
        </p:spPr>
        <p:txBody>
          <a:bodyPr/>
          <a:lstStyle/>
          <a:p>
            <a:pPr algn="just"/>
            <a:r>
              <a:rPr lang="es-ES" dirty="0">
                <a:latin typeface="Vani" panose="02040502050405020303" pitchFamily="18" charset="0"/>
                <a:cs typeface="Vani" panose="02040502050405020303" pitchFamily="18" charset="0"/>
              </a:rPr>
              <a:t>Por la ausencia del José a la boda se cree que pudo haber ya fallecido lo que explicaría su omisión. Juan dice </a:t>
            </a:r>
            <a:r>
              <a:rPr lang="es-ES" b="1" dirty="0">
                <a:latin typeface="Vani" panose="02040502050405020303" pitchFamily="18" charset="0"/>
                <a:cs typeface="Vani" panose="02040502050405020303" pitchFamily="18" charset="0"/>
              </a:rPr>
              <a:t>«y estaba ahí la madre de Jesús» (2:1, 12). </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El hecho que María fue invitada a la boda junto a Jesús y sus primeros discípulos hace pensar a la mayoría de los Comentaristas que el novio pudo haber sido familiar cercano a María.</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Faltar vino en la boda era algo verdaderamente penoso o vergonzoso para los anfitriones. Esto pudiera indicar que el novio era de escasos recursos para suplir abundante vino para todos los invitados.</a:t>
            </a:r>
          </a:p>
          <a:p>
            <a:endParaRPr lang="es-ES" dirty="0">
              <a:latin typeface="Campuni Demo Medium" pitchFamily="50" charset="0"/>
            </a:endParaRPr>
          </a:p>
          <a:p>
            <a:endParaRPr lang="es-ES" dirty="0">
              <a:latin typeface="Campuni Demo Medium" pitchFamily="50" charset="0"/>
            </a:endParaRPr>
          </a:p>
          <a:p>
            <a:endParaRPr lang="es-ES" dirty="0"/>
          </a:p>
        </p:txBody>
      </p:sp>
    </p:spTree>
    <p:extLst>
      <p:ext uri="{BB962C8B-B14F-4D97-AF65-F5344CB8AC3E}">
        <p14:creationId xmlns:p14="http://schemas.microsoft.com/office/powerpoint/2010/main" val="424063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a:off x="323528" y="548680"/>
            <a:ext cx="8352928" cy="5856312"/>
          </a:xfrm>
        </p:spPr>
        <p:txBody>
          <a:bodyPr>
            <a:normAutofit fontScale="92500" lnSpcReduction="10000"/>
          </a:bodyPr>
          <a:lstStyle/>
          <a:p>
            <a:pPr algn="just"/>
            <a:r>
              <a:rPr lang="es-ES" b="1" dirty="0">
                <a:latin typeface="Vani" panose="02040502050405020303" pitchFamily="18" charset="0"/>
                <a:cs typeface="Vani" panose="02040502050405020303" pitchFamily="18" charset="0"/>
              </a:rPr>
              <a:t>«Faltado el vino, la madre de Jesús le dijo: No tienen vino» (2:3). </a:t>
            </a:r>
            <a:r>
              <a:rPr lang="es-ES" dirty="0">
                <a:latin typeface="Vani" panose="02040502050405020303" pitchFamily="18" charset="0"/>
                <a:cs typeface="Vani" panose="02040502050405020303" pitchFamily="18" charset="0"/>
              </a:rPr>
              <a:t>María había visto grandes maravillas obras por Jesús desde los primeros años de Jesús en su hogar (Luc.2:19, 51). Pero </a:t>
            </a:r>
            <a:r>
              <a:rPr lang="es-ES" b="1" dirty="0">
                <a:latin typeface="Vani" panose="02040502050405020303" pitchFamily="18" charset="0"/>
                <a:cs typeface="Vani" panose="02040502050405020303" pitchFamily="18" charset="0"/>
              </a:rPr>
              <a:t>ninguna</a:t>
            </a:r>
            <a:r>
              <a:rPr lang="es-ES" dirty="0">
                <a:latin typeface="Vani" panose="02040502050405020303" pitchFamily="18" charset="0"/>
                <a:cs typeface="Vani" panose="02040502050405020303" pitchFamily="18" charset="0"/>
              </a:rPr>
              <a:t> de ellas a la magnitud de un milagro como este. Juan específicamente señala que “este fue el principio de señales” (2:11). Ella acude a Jesús en la escena porque ella simplemente dependía de él para las grandes dificultades que surgían en su entorno.</a:t>
            </a:r>
          </a:p>
          <a:p>
            <a:pPr algn="just"/>
            <a:endParaRPr lang="es-ES" dirty="0">
              <a:latin typeface="Campuni Demo Medium" pitchFamily="50" charset="0"/>
            </a:endParaRPr>
          </a:p>
          <a:p>
            <a:pPr algn="just"/>
            <a:r>
              <a:rPr lang="es-ES" b="1" dirty="0">
                <a:latin typeface="Vani" panose="02040502050405020303" pitchFamily="18" charset="0"/>
                <a:cs typeface="Vani" panose="02040502050405020303" pitchFamily="18" charset="0"/>
              </a:rPr>
              <a:t>«Jesús le dijo:¿Qué tienes conmigo, mujer? Aún no ha llegado mi hora» (2:4). </a:t>
            </a:r>
            <a:r>
              <a:rPr lang="es-ES" dirty="0">
                <a:latin typeface="Vani" panose="02040502050405020303" pitchFamily="18" charset="0"/>
                <a:cs typeface="Vani" panose="02040502050405020303" pitchFamily="18" charset="0"/>
              </a:rPr>
              <a:t>¿Qué tengo que ver yo contigo» (Versión Moderna). El Interlineal de Alfred Marshall vierte, «¿Qué a mí y que a ti, mujer?, todavía no ha llegado mi hora» </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Que Jesús llamé a su madre por «mujer» del Griego (</a:t>
            </a:r>
            <a:r>
              <a:rPr lang="es-ES" i="1" dirty="0">
                <a:latin typeface="Vani" panose="02040502050405020303" pitchFamily="18" charset="0"/>
                <a:cs typeface="Vani" panose="02040502050405020303" pitchFamily="18" charset="0"/>
              </a:rPr>
              <a:t>gunai</a:t>
            </a:r>
            <a:r>
              <a:rPr lang="es-ES" dirty="0">
                <a:latin typeface="Vani" panose="02040502050405020303" pitchFamily="18" charset="0"/>
                <a:cs typeface="Vani" panose="02040502050405020303" pitchFamily="18" charset="0"/>
              </a:rPr>
              <a:t>) no significa falta de respeto sino una intensa ternura en el Griego. Le volvería a llamar «mujer» desde la cruz para encargar su cuidado a Juan (Jn.19:26-27). «mujer, he aquí tu hijo»</a:t>
            </a:r>
          </a:p>
        </p:txBody>
      </p:sp>
    </p:spTree>
    <p:extLst>
      <p:ext uri="{BB962C8B-B14F-4D97-AF65-F5344CB8AC3E}">
        <p14:creationId xmlns:p14="http://schemas.microsoft.com/office/powerpoint/2010/main" val="156167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down)">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784304"/>
          </a:xfrm>
        </p:spPr>
        <p:txBody>
          <a:bodyPr>
            <a:normAutofit lnSpcReduction="10000"/>
          </a:bodyPr>
          <a:lstStyle/>
          <a:p>
            <a:pPr algn="just"/>
            <a:r>
              <a:rPr lang="es-ES" dirty="0">
                <a:latin typeface="Vani" panose="02040502050405020303" pitchFamily="18" charset="0"/>
                <a:cs typeface="Vani" panose="02040502050405020303" pitchFamily="18" charset="0"/>
              </a:rPr>
              <a:t>En la ensena de Mateo, cuando a Jesús le avisan que le buscaban su madre y sus hermanos, Él dijo: «¿Quién es mi madre, y quienes son mis hermanos».. Y extendiendo él al que le decía esto, dijo: ¿He aquí mi madre y mis hermanos. Porque todo aquel que hace la voluntad de mi Padre que está en los cielos, ése es mi hermano, y hermana, y madre» (12:46-50).</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El hermano David Lipe en su Comentario sobre la forma que Jesús se dirige a María por «mujer» escribió: «Que Jesús se refirió a María usando la palabra «mujer» y no «madre» probablemente signifique el comienzo de una </a:t>
            </a:r>
            <a:r>
              <a:rPr lang="es-ES" i="1" dirty="0">
                <a:latin typeface="Vani" panose="02040502050405020303" pitchFamily="18" charset="0"/>
                <a:cs typeface="Vani" panose="02040502050405020303" pitchFamily="18" charset="0"/>
              </a:rPr>
              <a:t>nueva</a:t>
            </a:r>
            <a:r>
              <a:rPr lang="es-ES" dirty="0">
                <a:latin typeface="Vani" panose="02040502050405020303" pitchFamily="18" charset="0"/>
                <a:cs typeface="Vani" panose="02040502050405020303" pitchFamily="18" charset="0"/>
              </a:rPr>
              <a:t> relación entre ellos al comenzar Su ministerio público. Todo, incluyendo los lazos familiares, estaría subordinados a esto» (</a:t>
            </a:r>
            <a:r>
              <a:rPr lang="es-ES" i="1" dirty="0">
                <a:latin typeface="Vani" panose="02040502050405020303" pitchFamily="18" charset="0"/>
                <a:cs typeface="Vani" panose="02040502050405020303" pitchFamily="18" charset="0"/>
              </a:rPr>
              <a:t>Truth For Today Commentary</a:t>
            </a:r>
            <a:r>
              <a:rPr lang="es-ES" dirty="0">
                <a:latin typeface="Vani" panose="02040502050405020303" pitchFamily="18" charset="0"/>
                <a:cs typeface="Vani" panose="02040502050405020303" pitchFamily="18" charset="0"/>
              </a:rPr>
              <a:t>, John 1-12; 94).</a:t>
            </a:r>
          </a:p>
        </p:txBody>
      </p:sp>
    </p:spTree>
    <p:extLst>
      <p:ext uri="{BB962C8B-B14F-4D97-AF65-F5344CB8AC3E}">
        <p14:creationId xmlns:p14="http://schemas.microsoft.com/office/powerpoint/2010/main" val="397429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normAutofit lnSpcReduction="10000"/>
          </a:bodyPr>
          <a:lstStyle/>
          <a:p>
            <a:pPr algn="just"/>
            <a:r>
              <a:rPr lang="es-ES" b="1" dirty="0">
                <a:latin typeface="Vani" panose="02040502050405020303" pitchFamily="18" charset="0"/>
                <a:cs typeface="Vani" panose="02040502050405020303" pitchFamily="18" charset="0"/>
              </a:rPr>
              <a:t>«aun no ha llegado mi hora» (2:4) </a:t>
            </a:r>
            <a:r>
              <a:rPr lang="es-ES" dirty="0">
                <a:latin typeface="Vani" panose="02040502050405020303" pitchFamily="18" charset="0"/>
                <a:cs typeface="Vani" panose="02040502050405020303" pitchFamily="18" charset="0"/>
              </a:rPr>
              <a:t>implica que la hora o el tiempo de </a:t>
            </a:r>
            <a:r>
              <a:rPr lang="es-ES" i="1" dirty="0">
                <a:latin typeface="Vani" panose="02040502050405020303" pitchFamily="18" charset="0"/>
                <a:cs typeface="Vani" panose="02040502050405020303" pitchFamily="18" charset="0"/>
              </a:rPr>
              <a:t>comenzar</a:t>
            </a:r>
            <a:r>
              <a:rPr lang="es-ES" dirty="0">
                <a:latin typeface="Vani" panose="02040502050405020303" pitchFamily="18" charset="0"/>
                <a:cs typeface="Vani" panose="02040502050405020303" pitchFamily="18" charset="0"/>
              </a:rPr>
              <a:t> a manifestar sus obras de poder. En el resto del evangelio, Jesús se referiría a la hora de su muerte (7:6, 8, 30; 13:1; 17:1).</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La última intervención de María es hacia los sirvientes </a:t>
            </a:r>
            <a:r>
              <a:rPr lang="es-ES" b="1" dirty="0">
                <a:latin typeface="Vani" panose="02040502050405020303" pitchFamily="18" charset="0"/>
                <a:cs typeface="Vani" panose="02040502050405020303" pitchFamily="18" charset="0"/>
              </a:rPr>
              <a:t>«Haced todo lo que os dijere» (2:5). </a:t>
            </a:r>
            <a:r>
              <a:rPr lang="es-ES" dirty="0">
                <a:latin typeface="Vani" panose="02040502050405020303" pitchFamily="18" charset="0"/>
                <a:cs typeface="Vani" panose="02040502050405020303" pitchFamily="18" charset="0"/>
              </a:rPr>
              <a:t>«todo lo que les diga, háganlo» (</a:t>
            </a:r>
            <a:r>
              <a:rPr lang="es-ES" i="1" dirty="0">
                <a:latin typeface="Vani" panose="02040502050405020303" pitchFamily="18" charset="0"/>
                <a:cs typeface="Vani" panose="02040502050405020303" pitchFamily="18" charset="0"/>
              </a:rPr>
              <a:t>Interlineal de George Berry</a:t>
            </a:r>
            <a:r>
              <a:rPr lang="es-ES" dirty="0">
                <a:latin typeface="Vani" panose="02040502050405020303" pitchFamily="18" charset="0"/>
                <a:cs typeface="Vani" panose="02040502050405020303" pitchFamily="18" charset="0"/>
              </a:rPr>
              <a:t>).</a:t>
            </a:r>
          </a:p>
          <a:p>
            <a:pPr algn="just"/>
            <a:endParaRPr lang="es-ES" dirty="0">
              <a:latin typeface="Campuni Demo Medium" pitchFamily="50" charset="0"/>
            </a:endParaRPr>
          </a:p>
          <a:p>
            <a:pPr algn="just"/>
            <a:r>
              <a:rPr lang="es-ES" b="1" dirty="0">
                <a:latin typeface="Vani" panose="02040502050405020303" pitchFamily="18" charset="0"/>
                <a:cs typeface="Vani" panose="02040502050405020303" pitchFamily="18" charset="0"/>
              </a:rPr>
              <a:t>«Jesús les dijo: Llenad estas tinajas de agua. Y las llenaron hasta arriba. Entonces les dijo: Sacad ahora, y llevadlo al maestresala. Y se lo llevaron» (vv.7-8).</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Las tinajas de piedra (v.6) tenían la capacidad para almacenar entre 190 y 200 litros en cantidad liquida.</a:t>
            </a:r>
          </a:p>
        </p:txBody>
      </p:sp>
    </p:spTree>
    <p:extLst>
      <p:ext uri="{BB962C8B-B14F-4D97-AF65-F5344CB8AC3E}">
        <p14:creationId xmlns:p14="http://schemas.microsoft.com/office/powerpoint/2010/main" val="274916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28320"/>
          </a:xfrm>
        </p:spPr>
        <p:txBody>
          <a:bodyPr/>
          <a:lstStyle/>
          <a:p>
            <a:pPr algn="just"/>
            <a:r>
              <a:rPr lang="es-ES" dirty="0">
                <a:latin typeface="Vani" panose="02040502050405020303" pitchFamily="18" charset="0"/>
                <a:cs typeface="Vani" panose="02040502050405020303" pitchFamily="18" charset="0"/>
              </a:rPr>
              <a:t>La palabra Griega (</a:t>
            </a:r>
            <a:r>
              <a:rPr lang="es-ES" i="1" dirty="0">
                <a:latin typeface="Vani" panose="02040502050405020303" pitchFamily="18" charset="0"/>
                <a:cs typeface="Vani" panose="02040502050405020303" pitchFamily="18" charset="0"/>
              </a:rPr>
              <a:t>mētretēs</a:t>
            </a:r>
            <a:r>
              <a:rPr lang="es-ES" dirty="0">
                <a:latin typeface="Vani" panose="02040502050405020303" pitchFamily="18" charset="0"/>
                <a:cs typeface="Vani" panose="02040502050405020303" pitchFamily="18" charset="0"/>
              </a:rPr>
              <a:t>) equivalía a cerca de 8 a 9 galones cada uno. Si multiplicamos la medida de 4 litros por galón (8 x 4= 32 litros por cada tinaja). Pero había 6 tinajas, entonces 32 x 6 = 192 litros.</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Las tinajas normalmente eran fabricadas de arcilla o barro y eran usadas para emplear en el rito de la purificación de las manos o de los recipientes para comer (cf. Mar.7:3).</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En cualquier caso, Juan nos especifica la cantidad inmensa de agua que se almacenó en las 6 tinajas llenas hasta </a:t>
            </a:r>
            <a:r>
              <a:rPr lang="es-ES" b="1" dirty="0">
                <a:latin typeface="Vani" panose="02040502050405020303" pitchFamily="18" charset="0"/>
                <a:cs typeface="Vani" panose="02040502050405020303" pitchFamily="18" charset="0"/>
              </a:rPr>
              <a:t>«arriba» </a:t>
            </a:r>
            <a:r>
              <a:rPr lang="es-ES" dirty="0">
                <a:latin typeface="Vani" panose="02040502050405020303" pitchFamily="18" charset="0"/>
                <a:cs typeface="Vani" panose="02040502050405020303" pitchFamily="18" charset="0"/>
              </a:rPr>
              <a:t>según la indicación de Jesús.</a:t>
            </a:r>
          </a:p>
          <a:p>
            <a:endParaRPr lang="es-ES" dirty="0">
              <a:latin typeface="Campuni Demo Medium" pitchFamily="50" charset="0"/>
            </a:endParaRPr>
          </a:p>
        </p:txBody>
      </p:sp>
    </p:spTree>
    <p:extLst>
      <p:ext uri="{BB962C8B-B14F-4D97-AF65-F5344CB8AC3E}">
        <p14:creationId xmlns:p14="http://schemas.microsoft.com/office/powerpoint/2010/main" val="182399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28320"/>
          </a:xfrm>
        </p:spPr>
        <p:txBody>
          <a:bodyPr/>
          <a:lstStyle/>
          <a:p>
            <a:pPr algn="just"/>
            <a:endParaRPr lang="es-ES" dirty="0">
              <a:latin typeface="Vani" panose="02040502050405020303" pitchFamily="18" charset="0"/>
              <a:cs typeface="Vani" panose="02040502050405020303" pitchFamily="18" charset="0"/>
            </a:endParaRPr>
          </a:p>
          <a:p>
            <a:pPr algn="just"/>
            <a:r>
              <a:rPr lang="es-ES" dirty="0">
                <a:latin typeface="Vani" panose="02040502050405020303" pitchFamily="18" charset="0"/>
                <a:cs typeface="Vani" panose="02040502050405020303" pitchFamily="18" charset="0"/>
              </a:rPr>
              <a:t>La revista </a:t>
            </a:r>
            <a:r>
              <a:rPr lang="es-ES" i="1" dirty="0">
                <a:latin typeface="Vani" panose="02040502050405020303" pitchFamily="18" charset="0"/>
                <a:cs typeface="Vani" panose="02040502050405020303" pitchFamily="18" charset="0"/>
              </a:rPr>
              <a:t>National Geographic </a:t>
            </a:r>
            <a:r>
              <a:rPr lang="es-ES" dirty="0">
                <a:latin typeface="Vani" panose="02040502050405020303" pitchFamily="18" charset="0"/>
                <a:cs typeface="Vani" panose="02040502050405020303" pitchFamily="18" charset="0"/>
              </a:rPr>
              <a:t>reportó en el año 2016 que un equipo de arqueólogos descubrió un sitio donde se fabricaban vasijas y vasos  de diversas medidas hechos de piedra en un lugar cercano a Caná de Galilea. Esta evidencia apoya en alguna medida la costumbre de tener tinajas de piedra en el área de Galilea.</a:t>
            </a:r>
          </a:p>
          <a:p>
            <a:pPr algn="just"/>
            <a:endParaRPr lang="es-ES" dirty="0">
              <a:latin typeface="Campuni Demo Medium" pitchFamily="50" charset="0"/>
            </a:endParaRPr>
          </a:p>
        </p:txBody>
      </p:sp>
      <p:pic>
        <p:nvPicPr>
          <p:cNvPr id="3074" name="Picture 2" descr="E:\Fabrica para hacer vasijas de piedra cerca de Caná en Galilea (descrubrimiento de arqueologos en 2016)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008" y="3485281"/>
            <a:ext cx="4320479" cy="30087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5" name="Picture 3" descr="E:\Fabrica para hacer vasijas de piedra cerca de Caná en Galilea (descrubrimiento de arqueologos en 2016)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485281"/>
            <a:ext cx="3960440" cy="30087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16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 calcmode="lin" valueType="num">
                                      <p:cBhvr additive="base">
                                        <p:cTn id="14" dur="500" fill="hold"/>
                                        <p:tgtEl>
                                          <p:spTgt spid="3074"/>
                                        </p:tgtEl>
                                        <p:attrNameLst>
                                          <p:attrName>ppt_x</p:attrName>
                                        </p:attrNameLst>
                                      </p:cBhvr>
                                      <p:tavLst>
                                        <p:tav tm="0">
                                          <p:val>
                                            <p:strVal val="#ppt_x"/>
                                          </p:val>
                                        </p:tav>
                                        <p:tav tm="100000">
                                          <p:val>
                                            <p:strVal val="#ppt_x"/>
                                          </p:val>
                                        </p:tav>
                                      </p:tavLst>
                                    </p:anim>
                                    <p:anim calcmode="lin" valueType="num">
                                      <p:cBhvr additive="base">
                                        <p:cTn id="15"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75"/>
                                        </p:tgtEl>
                                        <p:attrNameLst>
                                          <p:attrName>style.visibility</p:attrName>
                                        </p:attrNameLst>
                                      </p:cBhvr>
                                      <p:to>
                                        <p:strVal val="visible"/>
                                      </p:to>
                                    </p:set>
                                    <p:anim calcmode="lin" valueType="num">
                                      <p:cBhvr additive="base">
                                        <p:cTn id="20" dur="500" fill="hold"/>
                                        <p:tgtEl>
                                          <p:spTgt spid="3075"/>
                                        </p:tgtEl>
                                        <p:attrNameLst>
                                          <p:attrName>ppt_x</p:attrName>
                                        </p:attrNameLst>
                                      </p:cBhvr>
                                      <p:tavLst>
                                        <p:tav tm="0">
                                          <p:val>
                                            <p:strVal val="#ppt_x"/>
                                          </p:val>
                                        </p:tav>
                                        <p:tav tm="100000">
                                          <p:val>
                                            <p:strVal val="#ppt_x"/>
                                          </p:val>
                                        </p:tav>
                                      </p:tavLst>
                                    </p:anim>
                                    <p:anim calcmode="lin" valueType="num">
                                      <p:cBhvr additive="base">
                                        <p:cTn id="21"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28320"/>
          </a:xfrm>
        </p:spPr>
        <p:txBody>
          <a:bodyPr/>
          <a:lstStyle/>
          <a:p>
            <a:pPr algn="just"/>
            <a:r>
              <a:rPr lang="es-ES" dirty="0">
                <a:latin typeface="Vani" panose="02040502050405020303" pitchFamily="18" charset="0"/>
                <a:cs typeface="Vani" panose="02040502050405020303" pitchFamily="18" charset="0"/>
              </a:rPr>
              <a:t>Juan es sin duda un testigo presencial del evento que narra con </a:t>
            </a:r>
            <a:r>
              <a:rPr lang="es-ES" i="1" dirty="0">
                <a:latin typeface="Vani" panose="02040502050405020303" pitchFamily="18" charset="0"/>
                <a:cs typeface="Vani" panose="02040502050405020303" pitchFamily="18" charset="0"/>
              </a:rPr>
              <a:t>tanta precisión </a:t>
            </a:r>
            <a:r>
              <a:rPr lang="es-ES" dirty="0">
                <a:latin typeface="Vani" panose="02040502050405020303" pitchFamily="18" charset="0"/>
                <a:cs typeface="Vani" panose="02040502050405020303" pitchFamily="18" charset="0"/>
              </a:rPr>
              <a:t>como él lo hace. Solo una persona</a:t>
            </a:r>
            <a:r>
              <a:rPr lang="es-ES" b="1" dirty="0">
                <a:latin typeface="Vani" panose="02040502050405020303" pitchFamily="18" charset="0"/>
                <a:cs typeface="Vani" panose="02040502050405020303" pitchFamily="18" charset="0"/>
              </a:rPr>
              <a:t> presencial </a:t>
            </a:r>
            <a:r>
              <a:rPr lang="es-ES" dirty="0">
                <a:latin typeface="Vani" panose="02040502050405020303" pitchFamily="18" charset="0"/>
                <a:cs typeface="Vani" panose="02040502050405020303" pitchFamily="18" charset="0"/>
              </a:rPr>
              <a:t>podía haber dicho que en el lugar </a:t>
            </a:r>
            <a:r>
              <a:rPr lang="es-ES" b="1" dirty="0">
                <a:latin typeface="Vani" panose="02040502050405020303" pitchFamily="18" charset="0"/>
                <a:cs typeface="Vani" panose="02040502050405020303" pitchFamily="18" charset="0"/>
              </a:rPr>
              <a:t>(1)</a:t>
            </a:r>
            <a:r>
              <a:rPr lang="es-ES" dirty="0">
                <a:latin typeface="Vani" panose="02040502050405020303" pitchFamily="18" charset="0"/>
                <a:cs typeface="Vani" panose="02040502050405020303" pitchFamily="18" charset="0"/>
              </a:rPr>
              <a:t> había seis tinajas de piedra, </a:t>
            </a:r>
            <a:r>
              <a:rPr lang="es-ES" b="1" dirty="0">
                <a:latin typeface="Vani" panose="02040502050405020303" pitchFamily="18" charset="0"/>
                <a:cs typeface="Vani" panose="02040502050405020303" pitchFamily="18" charset="0"/>
              </a:rPr>
              <a:t>(2) </a:t>
            </a:r>
            <a:r>
              <a:rPr lang="es-ES" dirty="0">
                <a:latin typeface="Vani" panose="02040502050405020303" pitchFamily="18" charset="0"/>
                <a:cs typeface="Vani" panose="02040502050405020303" pitchFamily="18" charset="0"/>
              </a:rPr>
              <a:t>cada una capaz de contener dos o tres cántaros, </a:t>
            </a:r>
            <a:r>
              <a:rPr lang="es-ES" b="1" dirty="0">
                <a:latin typeface="Vani" panose="02040502050405020303" pitchFamily="18" charset="0"/>
                <a:cs typeface="Vani" panose="02040502050405020303" pitchFamily="18" charset="0"/>
              </a:rPr>
              <a:t>(3) </a:t>
            </a:r>
            <a:r>
              <a:rPr lang="es-ES" dirty="0">
                <a:latin typeface="Vani" panose="02040502050405020303" pitchFamily="18" charset="0"/>
                <a:cs typeface="Vani" panose="02040502050405020303" pitchFamily="18" charset="0"/>
              </a:rPr>
              <a:t>que cada una de las tinajas se </a:t>
            </a:r>
            <a:r>
              <a:rPr lang="es-ES" b="1" dirty="0">
                <a:latin typeface="Vani" panose="02040502050405020303" pitchFamily="18" charset="0"/>
                <a:cs typeface="Vani" panose="02040502050405020303" pitchFamily="18" charset="0"/>
              </a:rPr>
              <a:t>«llenaron hasta arriba», (4) </a:t>
            </a:r>
            <a:r>
              <a:rPr lang="es-ES" dirty="0">
                <a:latin typeface="Vani" panose="02040502050405020303" pitchFamily="18" charset="0"/>
                <a:cs typeface="Vani" panose="02040502050405020303" pitchFamily="18" charset="0"/>
              </a:rPr>
              <a:t>y que el maestresala </a:t>
            </a:r>
            <a:r>
              <a:rPr lang="es-ES" b="1" i="1" dirty="0">
                <a:latin typeface="Vani" panose="02040502050405020303" pitchFamily="18" charset="0"/>
                <a:cs typeface="Vani" panose="02040502050405020303" pitchFamily="18" charset="0"/>
              </a:rPr>
              <a:t>«probó» </a:t>
            </a:r>
            <a:r>
              <a:rPr lang="es-ES" dirty="0">
                <a:latin typeface="Vani" panose="02040502050405020303" pitchFamily="18" charset="0"/>
                <a:cs typeface="Vani" panose="02040502050405020303" pitchFamily="18" charset="0"/>
              </a:rPr>
              <a:t>el agua hecha vino.</a:t>
            </a:r>
          </a:p>
          <a:p>
            <a:pPr algn="just"/>
            <a:endParaRPr lang="es-ES" dirty="0">
              <a:latin typeface="Campuni Demo Medium" pitchFamily="50" charset="0"/>
            </a:endParaRPr>
          </a:p>
          <a:p>
            <a:pPr algn="just"/>
            <a:endParaRPr lang="es-ES" dirty="0">
              <a:latin typeface="Campuni Demo Medium" pitchFamily="50" charset="0"/>
            </a:endParaRPr>
          </a:p>
          <a:p>
            <a:pPr algn="just"/>
            <a:endParaRPr lang="es-ES" dirty="0">
              <a:latin typeface="Campuni Demo Medium" pitchFamily="50" charset="0"/>
            </a:endParaRPr>
          </a:p>
        </p:txBody>
      </p:sp>
      <p:pic>
        <p:nvPicPr>
          <p:cNvPr id="4098" name="Picture 2" descr="E:\Jesus Convierte en Agua en Vino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284984"/>
            <a:ext cx="8208912" cy="32866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33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r>
              <a:rPr lang="es-ES" dirty="0">
                <a:latin typeface="Vani" panose="02040502050405020303" pitchFamily="18" charset="0"/>
                <a:cs typeface="Vani" panose="02040502050405020303" pitchFamily="18" charset="0"/>
              </a:rPr>
              <a:t>Paso siguiente, Juan procede a explicar la </a:t>
            </a:r>
            <a:r>
              <a:rPr lang="es-ES" i="1" dirty="0">
                <a:latin typeface="Vani" panose="02040502050405020303" pitchFamily="18" charset="0"/>
                <a:cs typeface="Vani" panose="02040502050405020303" pitchFamily="18" charset="0"/>
              </a:rPr>
              <a:t>reacción</a:t>
            </a:r>
            <a:r>
              <a:rPr lang="es-ES" dirty="0">
                <a:latin typeface="Vani" panose="02040502050405020303" pitchFamily="18" charset="0"/>
                <a:cs typeface="Vani" panose="02040502050405020303" pitchFamily="18" charset="0"/>
              </a:rPr>
              <a:t> del maestresala (o encargado de servir el vino en la vida) </a:t>
            </a:r>
            <a:r>
              <a:rPr lang="es-ES" b="1" dirty="0">
                <a:latin typeface="Vani" panose="02040502050405020303" pitchFamily="18" charset="0"/>
                <a:cs typeface="Vani" panose="02040502050405020303" pitchFamily="18" charset="0"/>
              </a:rPr>
              <a:t>«Cuando el maestresala probó el agua hecha vino, sin saber él de dónde era, aunque lo sabían los sirvientes que habían sacado el agua, llamó al esposo, y le dijo: Todo hombre sirve primero el buen vino, y cuando ya han bebido mucho, entonces el inferior; mas tú has reservado el buen vino hasta ahora» (vv.9-10).</a:t>
            </a:r>
          </a:p>
          <a:p>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¿Quién estaba enterado de la conversión del agua de las tinajas en vino? Seguramente no el maestresala (quien se sorprende de la calidad del vino al probarlo), seguramente tampoco el novio quien no se le había informado nada del milagro.  </a:t>
            </a:r>
          </a:p>
        </p:txBody>
      </p:sp>
    </p:spTree>
    <p:extLst>
      <p:ext uri="{BB962C8B-B14F-4D97-AF65-F5344CB8AC3E}">
        <p14:creationId xmlns:p14="http://schemas.microsoft.com/office/powerpoint/2010/main" val="84350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r>
              <a:rPr lang="es-ES" dirty="0">
                <a:latin typeface="Vani" panose="02040502050405020303" pitchFamily="18" charset="0"/>
                <a:cs typeface="Vani" panose="02040502050405020303" pitchFamily="18" charset="0"/>
              </a:rPr>
              <a:t>De los sirvientes, podemos decir que ellos habían sido responsables de llenar las tinajas de agua hasta arriba como les fue indicado, pero seguramente desconocían el </a:t>
            </a:r>
            <a:r>
              <a:rPr lang="es-ES" b="1" i="1" dirty="0">
                <a:latin typeface="Vani" panose="02040502050405020303" pitchFamily="18" charset="0"/>
                <a:cs typeface="Vani" panose="02040502050405020303" pitchFamily="18" charset="0"/>
              </a:rPr>
              <a:t>poder</a:t>
            </a:r>
            <a:r>
              <a:rPr lang="es-ES" b="1" dirty="0">
                <a:latin typeface="Vani" panose="02040502050405020303" pitchFamily="18" charset="0"/>
                <a:cs typeface="Vani" panose="02040502050405020303" pitchFamily="18" charset="0"/>
              </a:rPr>
              <a:t> </a:t>
            </a:r>
            <a:r>
              <a:rPr lang="es-ES" dirty="0">
                <a:latin typeface="Vani" panose="02040502050405020303" pitchFamily="18" charset="0"/>
                <a:cs typeface="Vani" panose="02040502050405020303" pitchFamily="18" charset="0"/>
              </a:rPr>
              <a:t>que había transformado el agua en vino, y en un vino de calidad </a:t>
            </a:r>
            <a:r>
              <a:rPr lang="es-ES" b="1" i="1" dirty="0">
                <a:latin typeface="Vani" panose="02040502050405020303" pitchFamily="18" charset="0"/>
                <a:cs typeface="Vani" panose="02040502050405020303" pitchFamily="18" charset="0"/>
              </a:rPr>
              <a:t>superior</a:t>
            </a:r>
            <a:r>
              <a:rPr lang="es-ES" dirty="0">
                <a:latin typeface="Vani" panose="02040502050405020303" pitchFamily="18" charset="0"/>
                <a:cs typeface="Vani" panose="02040502050405020303" pitchFamily="18" charset="0"/>
              </a:rPr>
              <a:t> al primero que ellos mismos habían!</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El vino del Griego (</a:t>
            </a:r>
            <a:r>
              <a:rPr lang="es-ES" i="1" dirty="0">
                <a:latin typeface="Vani" panose="02040502050405020303" pitchFamily="18" charset="0"/>
                <a:cs typeface="Vani" panose="02040502050405020303" pitchFamily="18" charset="0"/>
              </a:rPr>
              <a:t>oinos</a:t>
            </a:r>
            <a:r>
              <a:rPr lang="es-ES" dirty="0">
                <a:latin typeface="Vani" panose="02040502050405020303" pitchFamily="18" charset="0"/>
                <a:cs typeface="Vani" panose="02040502050405020303" pitchFamily="18" charset="0"/>
              </a:rPr>
              <a:t>) no es en ninguna manera un vino alcohólico como muchos suponen. La destilación del vino con alcohol no surgió sino hasta el siglo VII D.C. primeramente por los Árabes. Aunque el vino fermentado de días podía embriagar a algunos, los Judíos lo mezclaban con 2 y 3 partes de agua por cada porción de vino. </a:t>
            </a:r>
          </a:p>
        </p:txBody>
      </p:sp>
    </p:spTree>
    <p:extLst>
      <p:ext uri="{BB962C8B-B14F-4D97-AF65-F5344CB8AC3E}">
        <p14:creationId xmlns:p14="http://schemas.microsoft.com/office/powerpoint/2010/main" val="124632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normAutofit lnSpcReduction="10000"/>
          </a:bodyPr>
          <a:lstStyle/>
          <a:p>
            <a:pPr algn="just"/>
            <a:r>
              <a:rPr lang="es-ES" dirty="0">
                <a:latin typeface="Vani" panose="02040502050405020303" pitchFamily="18" charset="0"/>
                <a:cs typeface="Vani" panose="02040502050405020303" pitchFamily="18" charset="0"/>
              </a:rPr>
              <a:t>El vino se obtenía de las uvas prensadas en el lagar. De ahí se trasportada de vasija en vasija hasta obtener un sabor deseado sin mucha fermentación. De esta manera, existió el vino </a:t>
            </a:r>
            <a:r>
              <a:rPr lang="es-ES" b="1" dirty="0">
                <a:latin typeface="Vani" panose="02040502050405020303" pitchFamily="18" charset="0"/>
                <a:cs typeface="Vani" panose="02040502050405020303" pitchFamily="18" charset="0"/>
              </a:rPr>
              <a:t>(1)</a:t>
            </a:r>
            <a:r>
              <a:rPr lang="es-ES" dirty="0">
                <a:latin typeface="Vani" panose="02040502050405020303" pitchFamily="18" charset="0"/>
                <a:cs typeface="Vani" panose="02040502050405020303" pitchFamily="18" charset="0"/>
              </a:rPr>
              <a:t> fermentado, mezclado con 2 y 3 partes de agua, </a:t>
            </a:r>
            <a:r>
              <a:rPr lang="es-ES" b="1" dirty="0">
                <a:latin typeface="Vani" panose="02040502050405020303" pitchFamily="18" charset="0"/>
                <a:cs typeface="Vani" panose="02040502050405020303" pitchFamily="18" charset="0"/>
              </a:rPr>
              <a:t>(2) </a:t>
            </a:r>
            <a:r>
              <a:rPr lang="es-ES" dirty="0">
                <a:latin typeface="Vani" panose="02040502050405020303" pitchFamily="18" charset="0"/>
                <a:cs typeface="Vani" panose="02040502050405020303" pitchFamily="18" charset="0"/>
              </a:rPr>
              <a:t>el vino nuevo, recién hecho de la uva, y </a:t>
            </a:r>
            <a:r>
              <a:rPr lang="es-ES" b="1" dirty="0">
                <a:latin typeface="Vani" panose="02040502050405020303" pitchFamily="18" charset="0"/>
                <a:cs typeface="Vani" panose="02040502050405020303" pitchFamily="18" charset="0"/>
              </a:rPr>
              <a:t>(3) </a:t>
            </a:r>
            <a:r>
              <a:rPr lang="es-ES" dirty="0">
                <a:latin typeface="Vani" panose="02040502050405020303" pitchFamily="18" charset="0"/>
                <a:cs typeface="Vani" panose="02040502050405020303" pitchFamily="18" charset="0"/>
              </a:rPr>
              <a:t>el vino hervido</a:t>
            </a:r>
            <a:r>
              <a:rPr lang="es-ES" dirty="0">
                <a:latin typeface="Campuni Demo Medium" pitchFamily="50" charset="0"/>
              </a:rPr>
              <a:t>. </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David Lipe observó: «No hay razón para concluir que el vino producido por Jesús fue de la clase asociada con la embriaguez que está claramente condenada en las Escrituras (Gen.9:21; 19:32; Prov.20:1; 23:20, 30, 31; Amós 6:1-6; Efe.5:18) sino mas bien, la clase de vino que es considerada como una bendición (Sal.104:15; Isa.55:1). Argumentar que Jesús produjo alguna substancia no aprobada por las Escrituras es decir que él fue inconsecuente  con  su  carácter.  Uno  no  puede imaginar </a:t>
            </a:r>
          </a:p>
        </p:txBody>
      </p:sp>
    </p:spTree>
    <p:extLst>
      <p:ext uri="{BB962C8B-B14F-4D97-AF65-F5344CB8AC3E}">
        <p14:creationId xmlns:p14="http://schemas.microsoft.com/office/powerpoint/2010/main" val="304595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lstStyle/>
          <a:p>
            <a:pPr algn="just"/>
            <a:endParaRPr lang="es-ES" dirty="0">
              <a:latin typeface="Vani" panose="02040502050405020303" pitchFamily="18" charset="0"/>
              <a:cs typeface="Vani" panose="02040502050405020303" pitchFamily="18" charset="0"/>
            </a:endParaRPr>
          </a:p>
          <a:p>
            <a:pPr algn="just"/>
            <a:endParaRPr lang="es-ES" dirty="0">
              <a:latin typeface="Vani" panose="02040502050405020303" pitchFamily="18" charset="0"/>
              <a:cs typeface="Vani" panose="02040502050405020303" pitchFamily="18" charset="0"/>
            </a:endParaRPr>
          </a:p>
          <a:p>
            <a:pPr algn="just"/>
            <a:r>
              <a:rPr lang="es-ES" dirty="0">
                <a:latin typeface="Vani" panose="02040502050405020303" pitchFamily="18" charset="0"/>
                <a:cs typeface="Vani" panose="02040502050405020303" pitchFamily="18" charset="0"/>
              </a:rPr>
              <a:t>que él produciría semejante extensa cantidad de aquello que cae bajo el descredito de las Escrituras. Si Jesús proveyó de la bebida fuerte, entonces uno es conducido a la conclusión que Él contribuyó a una indulgencia imprudente. Es inconcebible creer que Jesús podía caer bajo la condenación de uno «¡Ay del que da a beber a su prójimo!» (Hab.2:115). Este incidente no debe ser citado como un ejemplo para justificar la bebida social como se practica en el mundo de hoy. Hacerlo, claramente indica una falta de entendimiento de la parte histórica y de la practica cultural del tiempo de Jesús» (</a:t>
            </a:r>
            <a:r>
              <a:rPr lang="es-ES" i="1" dirty="0">
                <a:latin typeface="Vani" panose="02040502050405020303" pitchFamily="18" charset="0"/>
                <a:cs typeface="Vani" panose="02040502050405020303" pitchFamily="18" charset="0"/>
              </a:rPr>
              <a:t>Ibíd</a:t>
            </a:r>
            <a:r>
              <a:rPr lang="es-ES" dirty="0">
                <a:latin typeface="Vani" panose="02040502050405020303" pitchFamily="18" charset="0"/>
                <a:cs typeface="Vani" panose="02040502050405020303" pitchFamily="18" charset="0"/>
              </a:rPr>
              <a:t>., 99-100).</a:t>
            </a:r>
          </a:p>
        </p:txBody>
      </p:sp>
    </p:spTree>
    <p:extLst>
      <p:ext uri="{BB962C8B-B14F-4D97-AF65-F5344CB8AC3E}">
        <p14:creationId xmlns:p14="http://schemas.microsoft.com/office/powerpoint/2010/main" val="60385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784304"/>
          </a:xfrm>
        </p:spPr>
        <p:txBody>
          <a:bodyPr/>
          <a:lstStyle/>
          <a:p>
            <a:pPr algn="just"/>
            <a:r>
              <a:rPr lang="es-ES" dirty="0">
                <a:latin typeface="Vani" panose="02040502050405020303" pitchFamily="18" charset="0"/>
                <a:cs typeface="Vani" panose="02040502050405020303" pitchFamily="18" charset="0"/>
              </a:rPr>
              <a:t>Pero ¿Que queremos aprender de esta escena que marcó el inicio de las señales milagrosas de Jesús en el evangelio de Juan y muy probable en todo Su ministerio? </a:t>
            </a:r>
            <a:r>
              <a:rPr lang="es-ES" b="1" dirty="0">
                <a:latin typeface="Vani" panose="02040502050405020303" pitchFamily="18" charset="0"/>
                <a:cs typeface="Vani" panose="02040502050405020303" pitchFamily="18" charset="0"/>
              </a:rPr>
              <a:t>«Este principio de señales hizo Jesús en Caná de Galilea, y manifestó su gloria; y sus discípulos creyeron en él» (2:11).  </a:t>
            </a:r>
          </a:p>
          <a:p>
            <a:pPr algn="just"/>
            <a:endParaRPr lang="es-ES" dirty="0">
              <a:latin typeface="Campuni Demo Medium" pitchFamily="50" charset="0"/>
            </a:endParaRPr>
          </a:p>
          <a:p>
            <a:pPr algn="just"/>
            <a:r>
              <a:rPr lang="es-ES" dirty="0">
                <a:latin typeface="Vani" panose="02040502050405020303" pitchFamily="18" charset="0"/>
                <a:cs typeface="Vani" panose="02040502050405020303" pitchFamily="18" charset="0"/>
              </a:rPr>
              <a:t>¿Hay lecciones que aprender de esta primera señal de Jesús en Caná de Galilea? Ciertamente hay muchas. </a:t>
            </a:r>
            <a:r>
              <a:rPr lang="es-ES" b="1" dirty="0">
                <a:latin typeface="Vani" panose="02040502050405020303" pitchFamily="18" charset="0"/>
                <a:cs typeface="Vani" panose="02040502050405020303" pitchFamily="18" charset="0"/>
              </a:rPr>
              <a:t>(1) La primera es que debemos apreciar la obediencia a los mandamientos de Jesús. </a:t>
            </a:r>
            <a:r>
              <a:rPr lang="es-ES" dirty="0">
                <a:latin typeface="Vani" panose="02040502050405020303" pitchFamily="18" charset="0"/>
                <a:cs typeface="Vani" panose="02040502050405020303" pitchFamily="18" charset="0"/>
              </a:rPr>
              <a:t>El les ordenó a los sirvientes </a:t>
            </a:r>
            <a:r>
              <a:rPr lang="es-ES" b="1" dirty="0">
                <a:latin typeface="Vani" panose="02040502050405020303" pitchFamily="18" charset="0"/>
                <a:cs typeface="Vani" panose="02040502050405020303" pitchFamily="18" charset="0"/>
              </a:rPr>
              <a:t>«Llenad estas tinajas de agua» (v.7). </a:t>
            </a:r>
            <a:r>
              <a:rPr lang="es-ES" dirty="0">
                <a:latin typeface="Vani" panose="02040502050405020303" pitchFamily="18" charset="0"/>
                <a:cs typeface="Vani" panose="02040502050405020303" pitchFamily="18" charset="0"/>
              </a:rPr>
              <a:t>Ellos pudieron haber omitido esta orden. Al fin de cuentas, la orden no venía del novio o del maestresala, sino de un invitado más a la boda.</a:t>
            </a:r>
          </a:p>
        </p:txBody>
      </p:sp>
    </p:spTree>
    <p:extLst>
      <p:ext uri="{BB962C8B-B14F-4D97-AF65-F5344CB8AC3E}">
        <p14:creationId xmlns:p14="http://schemas.microsoft.com/office/powerpoint/2010/main" val="76363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Jesus Convierte en Agua en Vino (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48064" y="980728"/>
            <a:ext cx="3792239" cy="50405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5 Rectángulo"/>
          <p:cNvSpPr/>
          <p:nvPr/>
        </p:nvSpPr>
        <p:spPr>
          <a:xfrm>
            <a:off x="323528" y="620688"/>
            <a:ext cx="4572000" cy="6370975"/>
          </a:xfrm>
          <a:prstGeom prst="rect">
            <a:avLst/>
          </a:prstGeom>
        </p:spPr>
        <p:txBody>
          <a:bodyPr>
            <a:spAutoFit/>
          </a:bodyPr>
          <a:lstStyle/>
          <a:p>
            <a:pPr algn="just"/>
            <a:r>
              <a:rPr lang="es-ES" sz="2200" dirty="0">
                <a:latin typeface="Vani" panose="02040502050405020303" pitchFamily="18" charset="0"/>
                <a:cs typeface="Vani" panose="02040502050405020303" pitchFamily="18" charset="0"/>
              </a:rPr>
              <a:t>Harry Rimmer comentó: «Estos valientes y obedientes siervos fueron compañeros en el primer milagro de Cristo. Ellos le ayudaron a </a:t>
            </a:r>
            <a:r>
              <a:rPr lang="es-ES" sz="2200" i="1" dirty="0">
                <a:latin typeface="Vani" panose="02040502050405020303" pitchFamily="18" charset="0"/>
                <a:cs typeface="Vani" panose="02040502050405020303" pitchFamily="18" charset="0"/>
              </a:rPr>
              <a:t>inaugurar</a:t>
            </a:r>
            <a:r>
              <a:rPr lang="es-ES" sz="2200" dirty="0">
                <a:latin typeface="Vani" panose="02040502050405020303" pitchFamily="18" charset="0"/>
                <a:cs typeface="Vani" panose="02040502050405020303" pitchFamily="18" charset="0"/>
              </a:rPr>
              <a:t> Su ministerio en una forma asombrosa. No porque entendieron como un milagro estaba por ocurrir, sino porque fueron obedientes a su mandato hablado... En una palabra, la parte del hombre en la obra </a:t>
            </a:r>
            <a:r>
              <a:rPr lang="es-ES" sz="2400" dirty="0">
                <a:latin typeface="Vani" panose="02040502050405020303" pitchFamily="18" charset="0"/>
                <a:cs typeface="Vani" panose="02040502050405020303" pitchFamily="18" charset="0"/>
              </a:rPr>
              <a:t>de Dios es simple. Obedecer a Dios y cumplir Sus mandamientos al pie de la letra, confiando los resultados a Él» (</a:t>
            </a:r>
            <a:r>
              <a:rPr lang="es-ES" sz="2400" i="1" dirty="0">
                <a:latin typeface="Vani" panose="02040502050405020303" pitchFamily="18" charset="0"/>
                <a:cs typeface="Vani" panose="02040502050405020303" pitchFamily="18" charset="0"/>
              </a:rPr>
              <a:t>From Cana to Calvary</a:t>
            </a:r>
            <a:r>
              <a:rPr lang="es-ES" sz="2400" dirty="0">
                <a:latin typeface="Vani" panose="02040502050405020303" pitchFamily="18" charset="0"/>
                <a:cs typeface="Vani" panose="02040502050405020303" pitchFamily="18" charset="0"/>
              </a:rPr>
              <a:t>, 36, 37).</a:t>
            </a:r>
          </a:p>
          <a:p>
            <a:pPr algn="just"/>
            <a:r>
              <a:rPr lang="es-ES" sz="2200" dirty="0">
                <a:latin typeface="Vani" panose="02040502050405020303" pitchFamily="18" charset="0"/>
                <a:cs typeface="Vani" panose="02040502050405020303" pitchFamily="18" charset="0"/>
              </a:rPr>
              <a:t> </a:t>
            </a:r>
          </a:p>
        </p:txBody>
      </p:sp>
    </p:spTree>
    <p:extLst>
      <p:ext uri="{BB962C8B-B14F-4D97-AF65-F5344CB8AC3E}">
        <p14:creationId xmlns:p14="http://schemas.microsoft.com/office/powerpoint/2010/main" val="428060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28320"/>
          </a:xfrm>
        </p:spPr>
        <p:txBody>
          <a:bodyPr/>
          <a:lstStyle/>
          <a:p>
            <a:pPr marL="0" indent="0" algn="just">
              <a:buNone/>
            </a:pPr>
            <a:r>
              <a:rPr lang="es-ES" b="1" dirty="0">
                <a:latin typeface="Vani" panose="02040502050405020303" pitchFamily="18" charset="0"/>
                <a:cs typeface="Vani" panose="02040502050405020303" pitchFamily="18" charset="0"/>
              </a:rPr>
              <a:t>    </a:t>
            </a:r>
          </a:p>
          <a:p>
            <a:pPr algn="just"/>
            <a:r>
              <a:rPr lang="es-ES" b="1" dirty="0">
                <a:latin typeface="Vani" panose="02040502050405020303" pitchFamily="18" charset="0"/>
                <a:cs typeface="Vani" panose="02040502050405020303" pitchFamily="18" charset="0"/>
              </a:rPr>
              <a:t>       (2) Una segunda lección tiene que ver con el simbolismo de esta primera señal. </a:t>
            </a:r>
            <a:r>
              <a:rPr lang="es-ES" dirty="0">
                <a:latin typeface="Vani" panose="02040502050405020303" pitchFamily="18" charset="0"/>
                <a:cs typeface="Vani" panose="02040502050405020303" pitchFamily="18" charset="0"/>
              </a:rPr>
              <a:t>¿Qué significa que Jesús haya convertido el agua en vino? ¿Lo hizo simplemente para salvar el prestigio del novio en la boda? ¿Lo hizo para ayudarlo a sacarlo de apuros frente a sus invitados? ¿Lo hizo porque María se lo pidió? </a:t>
            </a:r>
          </a:p>
          <a:p>
            <a:pPr algn="just"/>
            <a:endParaRPr lang="es-ES" dirty="0">
              <a:latin typeface="Vani" panose="02040502050405020303" pitchFamily="18" charset="0"/>
              <a:cs typeface="Vani" panose="02040502050405020303" pitchFamily="18" charset="0"/>
            </a:endParaRPr>
          </a:p>
          <a:p>
            <a:pPr algn="just"/>
            <a:r>
              <a:rPr lang="es-ES" dirty="0">
                <a:latin typeface="Vani" panose="02040502050405020303" pitchFamily="18" charset="0"/>
                <a:cs typeface="Vani" panose="02040502050405020303" pitchFamily="18" charset="0"/>
              </a:rPr>
              <a:t>      ¿Qué hay detrás de esta señal de Jesús? El simbolismo no descansa en el hecho mismo de convertir tanta agua en vino (cerca de 200 litros). Aunque ciertamente, para los propósitos de la señal, esto es en si mismo sorprendente y esta fuera del poder humano para generar.</a:t>
            </a:r>
          </a:p>
          <a:p>
            <a:pPr algn="just"/>
            <a:endParaRPr lang="es-ES" dirty="0">
              <a:latin typeface="Vani" panose="02040502050405020303" pitchFamily="18" charset="0"/>
              <a:cs typeface="Vani" panose="02040502050405020303" pitchFamily="18" charset="0"/>
            </a:endParaRPr>
          </a:p>
          <a:p>
            <a:pPr algn="just"/>
            <a:endParaRPr lang="es-ES" dirty="0">
              <a:latin typeface="Vani" panose="02040502050405020303" pitchFamily="18" charset="0"/>
              <a:cs typeface="Vani" panose="02040502050405020303" pitchFamily="18" charset="0"/>
            </a:endParaRPr>
          </a:p>
          <a:p>
            <a:pPr algn="just"/>
            <a:endParaRPr lang="es-ES" dirty="0">
              <a:latin typeface="Campuni Demo Medium" pitchFamily="50" charset="0"/>
            </a:endParaRPr>
          </a:p>
        </p:txBody>
      </p:sp>
    </p:spTree>
    <p:extLst>
      <p:ext uri="{BB962C8B-B14F-4D97-AF65-F5344CB8AC3E}">
        <p14:creationId xmlns:p14="http://schemas.microsoft.com/office/powerpoint/2010/main" val="314455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56312"/>
          </a:xfrm>
        </p:spPr>
        <p:txBody>
          <a:bodyPr>
            <a:normAutofit/>
          </a:bodyPr>
          <a:lstStyle/>
          <a:p>
            <a:pPr marL="0" indent="0" algn="just">
              <a:buNone/>
            </a:pPr>
            <a:r>
              <a:rPr lang="es-ES" sz="2300" dirty="0">
                <a:latin typeface="Vani" panose="02040502050405020303" pitchFamily="18" charset="0"/>
                <a:cs typeface="Vani" panose="02040502050405020303" pitchFamily="18" charset="0"/>
              </a:rPr>
              <a:t>          El Evangelio todavía es el </a:t>
            </a:r>
            <a:r>
              <a:rPr lang="es-ES" sz="2300" b="1" dirty="0">
                <a:latin typeface="Vani" panose="02040502050405020303" pitchFamily="18" charset="0"/>
                <a:cs typeface="Vani" panose="02040502050405020303" pitchFamily="18" charset="0"/>
              </a:rPr>
              <a:t>poder</a:t>
            </a:r>
            <a:r>
              <a:rPr lang="es-ES" sz="2300" dirty="0">
                <a:latin typeface="Vani" panose="02040502050405020303" pitchFamily="18" charset="0"/>
                <a:cs typeface="Vani" panose="02040502050405020303" pitchFamily="18" charset="0"/>
              </a:rPr>
              <a:t> de Dios para salvar y la predicación de la palabra el medio para llamar  a los perdidos a ser salvos «Palabra fiel y digna de ser recibida por todos: que Cristo Jesús vino al mundo para salvar a los pecadores, de los cuales yo soy el primero» (1 Tim.1:15). El interlineal de Marshall tiene «yo soy </a:t>
            </a:r>
            <a:r>
              <a:rPr lang="es-ES" sz="2300" i="1" dirty="0">
                <a:latin typeface="Vani" panose="02040502050405020303" pitchFamily="18" charset="0"/>
                <a:cs typeface="Vani" panose="02040502050405020303" pitchFamily="18" charset="0"/>
              </a:rPr>
              <a:t>el principal</a:t>
            </a:r>
            <a:r>
              <a:rPr lang="es-ES" sz="2300" dirty="0">
                <a:latin typeface="Vani" panose="02040502050405020303" pitchFamily="18" charset="0"/>
                <a:cs typeface="Vani" panose="02040502050405020303" pitchFamily="18" charset="0"/>
              </a:rPr>
              <a:t>»</a:t>
            </a:r>
          </a:p>
          <a:p>
            <a:pPr marL="0" indent="0" algn="just">
              <a:buNone/>
            </a:pPr>
            <a:r>
              <a:rPr lang="es-ES" dirty="0">
                <a:latin typeface="Vani" panose="02040502050405020303" pitchFamily="18" charset="0"/>
                <a:cs typeface="Vani" panose="02040502050405020303" pitchFamily="18" charset="0"/>
              </a:rPr>
              <a:t>       </a:t>
            </a:r>
          </a:p>
          <a:p>
            <a:pPr marL="0" indent="0" algn="just">
              <a:buNone/>
            </a:pPr>
            <a:r>
              <a:rPr lang="es-ES" dirty="0">
                <a:latin typeface="Vani" panose="02040502050405020303" pitchFamily="18" charset="0"/>
                <a:cs typeface="Vani" panose="02040502050405020303" pitchFamily="18" charset="0"/>
              </a:rPr>
              <a:t>       !Que bendición es saber que Dios puede transformar mi vida sin importar mi indignidad o mi pasado para ser útil en su reino! ¿Desea usted ser transformado en una nueva criatura en Cristo ahora mismo? “De modo que si alguno está en Cristo, nueva criatura es; las cosas viejas pasaron; he aquí todas son hechas nuevas” (2 Cor.5:17).</a:t>
            </a:r>
          </a:p>
          <a:p>
            <a:pPr marL="0" indent="0" algn="just">
              <a:buNone/>
            </a:pPr>
            <a:endParaRPr lang="es-ES" dirty="0">
              <a:latin typeface="Campuni Demo Medium" pitchFamily="50" charset="0"/>
            </a:endParaRPr>
          </a:p>
        </p:txBody>
      </p:sp>
    </p:spTree>
    <p:extLst>
      <p:ext uri="{BB962C8B-B14F-4D97-AF65-F5344CB8AC3E}">
        <p14:creationId xmlns:p14="http://schemas.microsoft.com/office/powerpoint/2010/main" val="256709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da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da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534</TotalTime>
  <Words>2264</Words>
  <Application>Microsoft Office PowerPoint</Application>
  <PresentationFormat>On-screen Show (4:3)</PresentationFormat>
  <Paragraphs>72</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Anbigu</vt:lpstr>
      <vt:lpstr>Arial</vt:lpstr>
      <vt:lpstr>Calibri</vt:lpstr>
      <vt:lpstr>Campuni Demo Medium</vt:lpstr>
      <vt:lpstr>Congenial SemiBold</vt:lpstr>
      <vt:lpstr>Vani</vt:lpstr>
      <vt:lpstr>Claridad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dc:creator>
  <cp:lastModifiedBy>OPTIPLEX7010</cp:lastModifiedBy>
  <cp:revision>63</cp:revision>
  <dcterms:created xsi:type="dcterms:W3CDTF">2021-07-31T23:22:00Z</dcterms:created>
  <dcterms:modified xsi:type="dcterms:W3CDTF">2024-04-08T00:52:35Z</dcterms:modified>
</cp:coreProperties>
</file>