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2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18D5D3-F97D-48DF-AFAE-49A5B399735F}" type="datetimeFigureOut">
              <a:rPr lang="es-ES" smtClean="0"/>
              <a:t>02/05/2024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516459-2288-428D-BEB2-C204DD0D7C9C}" type="slidenum">
              <a:rPr lang="es-ES" smtClean="0"/>
              <a:t>‹#›</a:t>
            </a:fld>
            <a:endParaRPr lang="es-ES"/>
          </a:p>
        </p:txBody>
      </p:sp>
    </p:spTree>
    <p:extLst>
      <p:ext uri="{BB962C8B-B14F-4D97-AF65-F5344CB8AC3E}">
        <p14:creationId xmlns:p14="http://schemas.microsoft.com/office/powerpoint/2010/main" val="1820735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E516459-2288-428D-BEB2-C204DD0D7C9C}" type="slidenum">
              <a:rPr lang="es-ES" smtClean="0"/>
              <a:t>3</a:t>
            </a:fld>
            <a:endParaRPr lang="es-ES"/>
          </a:p>
        </p:txBody>
      </p:sp>
    </p:spTree>
    <p:extLst>
      <p:ext uri="{BB962C8B-B14F-4D97-AF65-F5344CB8AC3E}">
        <p14:creationId xmlns:p14="http://schemas.microsoft.com/office/powerpoint/2010/main" val="441077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8" name="27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17" name="16 Marcador de pie de página"/>
          <p:cNvSpPr>
            <a:spLocks noGrp="1"/>
          </p:cNvSpPr>
          <p:nvPr>
            <p:ph type="ftr" sz="quarter" idx="11"/>
          </p:nvPr>
        </p:nvSpPr>
        <p:spPr/>
        <p:txBody>
          <a:bodyPr/>
          <a:lstStyle/>
          <a:p>
            <a:endParaRPr lang="es-ES"/>
          </a:p>
        </p:txBody>
      </p:sp>
      <p:sp>
        <p:nvSpPr>
          <p:cNvPr id="29" name="28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
        <p:nvSpPr>
          <p:cNvPr id="32" name="31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39 Rectángulo"/>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40 Rectángulo"/>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41 Rectángulo"/>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56" name="55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64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65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66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4" name="13 Forma libre"/>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Forma libre"/>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20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22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23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24 Forma libre"/>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25 Forma libre"/>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2 Marcador de texto"/>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
        <p:nvSpPr>
          <p:cNvPr id="7" name="6 Rectángulo"/>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s-ES"/>
              <a:t>Haga clic para modificar el estilo de título del patrón</a:t>
            </a:r>
            <a:endParaRPr kumimoji="0" lang="en-US"/>
          </a:p>
        </p:txBody>
      </p:sp>
      <p:sp>
        <p:nvSpPr>
          <p:cNvPr id="8" name="7 Rectángulo"/>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Rectángulo"/>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5" name="24 Rectángulo"/>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504824" y="512064"/>
            <a:ext cx="7772400" cy="914400"/>
          </a:xfrm>
        </p:spPr>
        <p:txBody>
          <a:bodyPr anchor="t"/>
          <a:lstStyle>
            <a:lvl1pPr>
              <a:defRPr sz="400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
        <p:nvSpPr>
          <p:cNvPr id="16" name="15 Rectángulo"/>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16 Rectángulo"/>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Rectángulo"/>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Rectángulo"/>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Rectángulo"/>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Rectángulo"/>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29 Rectángulo"/>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7 Rectángulo"/>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8 Conector recto"/>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9 Grupo"/>
          <p:cNvGrpSpPr/>
          <p:nvPr/>
        </p:nvGrpSpPr>
        <p:grpSpPr>
          <a:xfrm rot="5400000">
            <a:off x="8514581" y="1219200"/>
            <a:ext cx="132763" cy="128466"/>
            <a:chOff x="6668087" y="1297746"/>
            <a:chExt cx="161840" cy="156602"/>
          </a:xfrm>
        </p:grpSpPr>
        <p:cxnSp>
          <p:nvCxnSpPr>
            <p:cNvPr id="15" name="14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15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s-ES"/>
              <a:t>Haga clic en el icono para agregar una imagen</a:t>
            </a:r>
            <a:endParaRPr kumimoji="0" lang="en-US"/>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grpSp>
        <p:nvGrpSpPr>
          <p:cNvPr id="14" name="13 Grupo"/>
          <p:cNvGrpSpPr/>
          <p:nvPr/>
        </p:nvGrpSpPr>
        <p:grpSpPr>
          <a:xfrm rot="5400000">
            <a:off x="8666981" y="1371600"/>
            <a:ext cx="132763" cy="128466"/>
            <a:chOff x="6668087" y="1297746"/>
            <a:chExt cx="161840" cy="156602"/>
          </a:xfrm>
        </p:grpSpPr>
        <p:cxnSp>
          <p:nvCxnSpPr>
            <p:cNvPr id="11" name="10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11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17 Grupo"/>
          <p:cNvGrpSpPr/>
          <p:nvPr/>
        </p:nvGrpSpPr>
        <p:grpSpPr>
          <a:xfrm rot="5400000">
            <a:off x="8320088" y="1474763"/>
            <a:ext cx="132763" cy="128466"/>
            <a:chOff x="6668087" y="1297746"/>
            <a:chExt cx="161840" cy="156602"/>
          </a:xfrm>
        </p:grpSpPr>
        <p:cxnSp>
          <p:nvCxnSpPr>
            <p:cNvPr id="19" name="18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19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20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4 Marcador de fecha"/>
          <p:cNvSpPr>
            <a:spLocks noGrp="1"/>
          </p:cNvSpPr>
          <p:nvPr>
            <p:ph type="dt" sz="half" idx="10"/>
          </p:nvPr>
        </p:nvSpPr>
        <p:spPr>
          <a:xfrm>
            <a:off x="6477000" y="55499"/>
            <a:ext cx="2133600" cy="365125"/>
          </a:xfrm>
        </p:spPr>
        <p:txBody>
          <a:bodyPr/>
          <a:lstStyle/>
          <a:p>
            <a:fld id="{8397CE2C-1EFA-4E65-8A96-1EE641018A6D}" type="datetimeFigureOut">
              <a:rPr lang="es-ES" smtClean="0"/>
              <a:t>02/05/2024</a:t>
            </a:fld>
            <a:endParaRPr lang="es-ES"/>
          </a:p>
        </p:txBody>
      </p:sp>
      <p:sp>
        <p:nvSpPr>
          <p:cNvPr id="6" name="5 Marcador de pie de página"/>
          <p:cNvSpPr>
            <a:spLocks noGrp="1"/>
          </p:cNvSpPr>
          <p:nvPr>
            <p:ph type="ftr" sz="quarter" idx="11"/>
          </p:nvPr>
        </p:nvSpPr>
        <p:spPr>
          <a:xfrm>
            <a:off x="914400" y="55499"/>
            <a:ext cx="5562600" cy="365125"/>
          </a:xfrm>
        </p:spPr>
        <p:txBody>
          <a:bodyPr/>
          <a:lstStyle/>
          <a:p>
            <a:endParaRPr lang="es-ES"/>
          </a:p>
        </p:txBody>
      </p:sp>
      <p:sp>
        <p:nvSpPr>
          <p:cNvPr id="7" name="6 Marcador de número de diapositiva"/>
          <p:cNvSpPr>
            <a:spLocks noGrp="1"/>
          </p:cNvSpPr>
          <p:nvPr>
            <p:ph type="sldNum" sz="quarter" idx="12"/>
          </p:nvPr>
        </p:nvSpPr>
        <p:spPr>
          <a:xfrm>
            <a:off x="8610600" y="55499"/>
            <a:ext cx="457200" cy="365125"/>
          </a:xfrm>
        </p:spPr>
        <p:txBody>
          <a:bodyPr/>
          <a:lstStyle/>
          <a:p>
            <a:fld id="{36CC0E02-BA58-47CB-8D99-18F10154DCBD}" type="slidenum">
              <a:rPr lang="es-ES" smtClean="0"/>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39"/>
            <a:ext cx="58674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397CE2C-1EFA-4E65-8A96-1EE641018A6D}" type="datetimeFigureOut">
              <a:rPr lang="es-ES" smtClean="0"/>
              <a:t>02/05/2024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6CC0E02-BA58-47CB-8D99-18F10154DCBD}" type="slidenum">
              <a:rPr lang="es-ES" smtClean="0"/>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14 Rectángulo"/>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15 Rectángulo"/>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16 Rectángulo"/>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914400" y="512064"/>
            <a:ext cx="7772400" cy="914400"/>
          </a:xfrm>
          <a:prstGeom prst="rect">
            <a:avLst/>
          </a:prstGeom>
        </p:spPr>
        <p:txBody>
          <a:bodyPr vert="horz" anchor="t">
            <a:no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8397CE2C-1EFA-4E65-8A96-1EE641018A6D}" type="datetimeFigureOut">
              <a:rPr lang="es-ES" smtClean="0"/>
              <a:t>02/05/2024</a:t>
            </a:fld>
            <a:endParaRPr lang="es-ES"/>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s-ES"/>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6CC0E02-BA58-47CB-8D99-18F10154DCBD}" type="slidenum">
              <a:rPr lang="es-ES" smtClean="0"/>
              <a:t>‹#›</a:t>
            </a:fld>
            <a:endParaRPr lang="es-E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Resultado de imagen para Tocando Piano en la Igles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27" name="Picture 3" descr="E:\tocando piano en la Iglesia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5" y="1"/>
            <a:ext cx="9180512" cy="6957391"/>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5183560" y="62847"/>
            <a:ext cx="3564904" cy="6463308"/>
          </a:xfrm>
          <a:prstGeom prst="rect">
            <a:avLst/>
          </a:prstGeom>
          <a:noFill/>
        </p:spPr>
        <p:txBody>
          <a:bodyPr wrap="square" rtlCol="0">
            <a:spAutoFit/>
          </a:bodyPr>
          <a:lstStyle/>
          <a:p>
            <a:r>
              <a:rPr lang="es-ES" sz="4500" b="1" dirty="0">
                <a:ln w="12700">
                  <a:solidFill>
                    <a:schemeClr val="tx2"/>
                  </a:solidFill>
                  <a:prstDash val="solid"/>
                </a:ln>
                <a:effectLst>
                  <a:glow rad="101600">
                    <a:schemeClr val="tx2">
                      <a:lumMod val="25000"/>
                      <a:alpha val="60000"/>
                    </a:schemeClr>
                  </a:glow>
                  <a:outerShdw blurRad="41275" dist="20320" dir="1800000" algn="tl" rotWithShape="0">
                    <a:srgbClr val="000000">
                      <a:alpha val="40000"/>
                    </a:srgbClr>
                  </a:outerShdw>
                </a:effectLst>
                <a:latin typeface="Bell MT" pitchFamily="18" charset="0"/>
                <a:cs typeface="Aharoni" pitchFamily="2" charset="-79"/>
              </a:rPr>
              <a:t>¿Está Autoridada por el Nuevo Pacto </a:t>
            </a:r>
          </a:p>
          <a:p>
            <a:r>
              <a:rPr lang="es-ES" sz="4500" b="1" dirty="0">
                <a:ln w="12700">
                  <a:solidFill>
                    <a:schemeClr val="tx2"/>
                  </a:solidFill>
                  <a:prstDash val="solid"/>
                </a:ln>
                <a:effectLst>
                  <a:glow rad="101600">
                    <a:schemeClr val="tx2">
                      <a:lumMod val="25000"/>
                      <a:alpha val="60000"/>
                    </a:schemeClr>
                  </a:glow>
                  <a:outerShdw blurRad="41275" dist="20320" dir="1800000" algn="tl" rotWithShape="0">
                    <a:srgbClr val="000000">
                      <a:alpha val="40000"/>
                    </a:srgbClr>
                  </a:outerShdw>
                </a:effectLst>
                <a:latin typeface="Bell MT" pitchFamily="18" charset="0"/>
                <a:cs typeface="Aharoni" pitchFamily="2" charset="-79"/>
              </a:rPr>
              <a:t>la Música Instrumental </a:t>
            </a:r>
          </a:p>
          <a:p>
            <a:r>
              <a:rPr lang="es-ES" sz="4500" b="1" dirty="0">
                <a:ln w="12700">
                  <a:solidFill>
                    <a:schemeClr val="tx2"/>
                  </a:solidFill>
                  <a:prstDash val="solid"/>
                </a:ln>
                <a:effectLst>
                  <a:glow rad="101600">
                    <a:schemeClr val="tx2">
                      <a:lumMod val="25000"/>
                      <a:alpha val="60000"/>
                    </a:schemeClr>
                  </a:glow>
                  <a:outerShdw blurRad="41275" dist="20320" dir="1800000" algn="tl" rotWithShape="0">
                    <a:srgbClr val="000000">
                      <a:alpha val="40000"/>
                    </a:srgbClr>
                  </a:outerShdw>
                </a:effectLst>
                <a:latin typeface="Bell MT" pitchFamily="18" charset="0"/>
                <a:cs typeface="Aharoni" pitchFamily="2" charset="-79"/>
              </a:rPr>
              <a:t>en los Servicios de Adoración?</a:t>
            </a:r>
          </a:p>
        </p:txBody>
      </p:sp>
      <p:sp>
        <p:nvSpPr>
          <p:cNvPr id="8" name="7 CuadroTexto"/>
          <p:cNvSpPr txBox="1"/>
          <p:nvPr/>
        </p:nvSpPr>
        <p:spPr>
          <a:xfrm>
            <a:off x="5076056" y="6453336"/>
            <a:ext cx="3903985" cy="369332"/>
          </a:xfrm>
          <a:prstGeom prst="rect">
            <a:avLst/>
          </a:prstGeom>
          <a:noFill/>
        </p:spPr>
        <p:txBody>
          <a:bodyPr wrap="square" rtlCol="0">
            <a:spAutoFit/>
          </a:bodyPr>
          <a:lstStyle/>
          <a:p>
            <a:r>
              <a:rPr lang="es-ES" b="1" dirty="0">
                <a:ln>
                  <a:solidFill>
                    <a:schemeClr val="tx2">
                      <a:lumMod val="75000"/>
                    </a:schemeClr>
                  </a:solidFill>
                </a:ln>
              </a:rPr>
              <a:t>Armando Ramírez </a:t>
            </a:r>
            <a:r>
              <a:rPr lang="es-ES" b="1" dirty="0">
                <a:ln>
                  <a:solidFill>
                    <a:schemeClr val="tx2">
                      <a:lumMod val="75000"/>
                    </a:schemeClr>
                  </a:solidFill>
                </a:ln>
                <a:latin typeface="Calibri"/>
                <a:cs typeface="Calibri"/>
              </a:rPr>
              <a:t>— Septiembre 2023</a:t>
            </a:r>
            <a:endParaRPr lang="es-ES" b="1" dirty="0">
              <a:ln>
                <a:solidFill>
                  <a:schemeClr val="tx2">
                    <a:lumMod val="75000"/>
                  </a:schemeClr>
                </a:solidFill>
              </a:ln>
            </a:endParaRPr>
          </a:p>
        </p:txBody>
      </p:sp>
    </p:spTree>
    <p:extLst>
      <p:ext uri="{BB962C8B-B14F-4D97-AF65-F5344CB8AC3E}">
        <p14:creationId xmlns:p14="http://schemas.microsoft.com/office/powerpoint/2010/main" val="46964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ircle(in)">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139952" y="116632"/>
            <a:ext cx="4896544" cy="892552"/>
          </a:xfrm>
          <a:prstGeom prst="rect">
            <a:avLst/>
          </a:prstGeom>
          <a:noFill/>
        </p:spPr>
        <p:txBody>
          <a:bodyPr wrap="square" rtlCol="0">
            <a:spAutoFit/>
          </a:bodyPr>
          <a:lstStyle/>
          <a:p>
            <a:r>
              <a:rPr lang="es-ES" sz="2600" dirty="0">
                <a:latin typeface="Berlin Sans FB" pitchFamily="34" charset="0"/>
              </a:rPr>
              <a:t>I. El Uso de Instrumentos Musicales en el Antiguo Testamento o Pacto</a:t>
            </a:r>
          </a:p>
        </p:txBody>
      </p:sp>
      <p:sp>
        <p:nvSpPr>
          <p:cNvPr id="4" name="3 CuadroTexto"/>
          <p:cNvSpPr txBox="1"/>
          <p:nvPr/>
        </p:nvSpPr>
        <p:spPr>
          <a:xfrm>
            <a:off x="4262950" y="1124744"/>
            <a:ext cx="4680520" cy="615553"/>
          </a:xfrm>
          <a:prstGeom prst="rect">
            <a:avLst/>
          </a:prstGeom>
          <a:noFill/>
        </p:spPr>
        <p:txBody>
          <a:bodyPr wrap="square" rtlCol="0">
            <a:spAutoFit/>
          </a:bodyPr>
          <a:lstStyle/>
          <a:p>
            <a:r>
              <a:rPr lang="es-ES" sz="1700" b="1" dirty="0"/>
              <a:t>A. Se le atribuye a Jubal ser el «padre de todos los que tocan arpa y flauta» (Gén.4:21). </a:t>
            </a:r>
          </a:p>
        </p:txBody>
      </p:sp>
      <p:sp>
        <p:nvSpPr>
          <p:cNvPr id="6" name="5 CuadroTexto"/>
          <p:cNvSpPr txBox="1"/>
          <p:nvPr/>
        </p:nvSpPr>
        <p:spPr>
          <a:xfrm>
            <a:off x="4262950" y="1844824"/>
            <a:ext cx="4680520" cy="2185214"/>
          </a:xfrm>
          <a:prstGeom prst="rect">
            <a:avLst/>
          </a:prstGeom>
          <a:noFill/>
        </p:spPr>
        <p:txBody>
          <a:bodyPr wrap="square" rtlCol="0">
            <a:spAutoFit/>
          </a:bodyPr>
          <a:lstStyle/>
          <a:p>
            <a:r>
              <a:rPr lang="es-ES" sz="1700" b="1" dirty="0"/>
              <a:t>B. El primer cántico a Jehová lo cantó Moisés y los hijos de Israel , luego que Él les abrió el Mar Rojo para hacerlos cruzar y escapar de los soldados  Egipcios. Parte del cántico dice, «¿Quién como tú, oh Jehová, entre los dioses</a:t>
            </a:r>
            <a:r>
              <a:rPr lang="es-ES" sz="1700" b="1" baseline="30000" dirty="0"/>
              <a:t> ?</a:t>
            </a:r>
            <a:r>
              <a:rPr lang="es-ES" sz="1700" b="1" dirty="0"/>
              <a:t> ¿Quién como tú, magnifico en santidad, Terrible en maravillas hazañas, hacedor de prodigios?» (Ex.15:1, 11). </a:t>
            </a:r>
          </a:p>
        </p:txBody>
      </p:sp>
      <p:sp>
        <p:nvSpPr>
          <p:cNvPr id="7" name="6 CuadroTexto"/>
          <p:cNvSpPr txBox="1"/>
          <p:nvPr/>
        </p:nvSpPr>
        <p:spPr>
          <a:xfrm>
            <a:off x="4247964" y="4149080"/>
            <a:ext cx="4680520" cy="1138773"/>
          </a:xfrm>
          <a:prstGeom prst="rect">
            <a:avLst/>
          </a:prstGeom>
          <a:noFill/>
        </p:spPr>
        <p:txBody>
          <a:bodyPr wrap="square" rtlCol="0">
            <a:spAutoFit/>
          </a:bodyPr>
          <a:lstStyle/>
          <a:p>
            <a:r>
              <a:rPr lang="es-ES" sz="1700" b="1" dirty="0"/>
              <a:t>C. La profetiza «Miriam, hermana de Aarón» se unió también al cantó «tomó un pandero en su mano y todas las mujeres salieron en pos de ella con panderos y danzas» (v.10). </a:t>
            </a:r>
          </a:p>
        </p:txBody>
      </p:sp>
      <p:pic>
        <p:nvPicPr>
          <p:cNvPr id="2051" name="Picture 3" descr="E:\Sofar (Instrumento de Boc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36712"/>
            <a:ext cx="3456384" cy="50646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4262950" y="5373216"/>
            <a:ext cx="4680520" cy="1400383"/>
          </a:xfrm>
          <a:prstGeom prst="rect">
            <a:avLst/>
          </a:prstGeom>
          <a:noFill/>
        </p:spPr>
        <p:txBody>
          <a:bodyPr wrap="square" rtlCol="0">
            <a:spAutoFit/>
          </a:bodyPr>
          <a:lstStyle/>
          <a:p>
            <a:r>
              <a:rPr lang="es-ES" sz="1700" b="1" dirty="0"/>
              <a:t>D. Entre los instrumentos musicales usados por los Judíos existieron (1) </a:t>
            </a:r>
            <a:r>
              <a:rPr lang="es-ES" sz="1700" b="1" i="1" dirty="0"/>
              <a:t>Los Instrumentos de percusión</a:t>
            </a:r>
            <a:r>
              <a:rPr lang="es-ES" sz="1700" b="1" dirty="0"/>
              <a:t>, o Sonido, eran aquellos que emitían sonidos al golpeados o agitados tales como: el pandero, el címbalo o la flauta. </a:t>
            </a:r>
          </a:p>
        </p:txBody>
      </p:sp>
    </p:spTree>
    <p:extLst>
      <p:ext uri="{BB962C8B-B14F-4D97-AF65-F5344CB8AC3E}">
        <p14:creationId xmlns:p14="http://schemas.microsoft.com/office/powerpoint/2010/main" val="291017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ircle(in)">
                                      <p:cBhvr>
                                        <p:cTn id="7" dur="2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barn(inVertical)">
                                      <p:cBhvr>
                                        <p:cTn id="3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247964" y="332656"/>
            <a:ext cx="4680520" cy="2585323"/>
          </a:xfrm>
          <a:prstGeom prst="rect">
            <a:avLst/>
          </a:prstGeom>
          <a:noFill/>
        </p:spPr>
        <p:txBody>
          <a:bodyPr wrap="square" rtlCol="0">
            <a:spAutoFit/>
          </a:bodyPr>
          <a:lstStyle/>
          <a:p>
            <a:r>
              <a:rPr lang="es-ES" b="1" dirty="0"/>
              <a:t>E. (2) </a:t>
            </a:r>
            <a:r>
              <a:rPr lang="es-ES" b="1" i="1" dirty="0"/>
              <a:t>Los Instrumentos de Cuerda </a:t>
            </a:r>
            <a:r>
              <a:rPr lang="es-ES" b="1" dirty="0"/>
              <a:t>que emitían sonidos al tocarlos tales como, el arpa o salterio , la lira y la cítara. La Lira (</a:t>
            </a:r>
            <a:r>
              <a:rPr lang="es-ES" b="1" i="1" dirty="0"/>
              <a:t>Kinnar</a:t>
            </a:r>
            <a:r>
              <a:rPr lang="es-ES" b="1" dirty="0"/>
              <a:t>) se tocaba para expresar gozo y alegría (Gén.31:27; 1 Cro.15:16,28;Sal.137:1-2). El Shofar se tocaba en año nuevo, luna nueva o días de fiestas solemnes (Lev.25:9; Josué 6.6, 20; Sal.81:3). La trompeta se usaba con fines militares (2 Cron.5:12-13)  </a:t>
            </a:r>
          </a:p>
        </p:txBody>
      </p:sp>
      <p:sp>
        <p:nvSpPr>
          <p:cNvPr id="4" name="3 CuadroTexto"/>
          <p:cNvSpPr txBox="1"/>
          <p:nvPr/>
        </p:nvSpPr>
        <p:spPr>
          <a:xfrm>
            <a:off x="4237837" y="4162638"/>
            <a:ext cx="4680520" cy="2708434"/>
          </a:xfrm>
          <a:prstGeom prst="rect">
            <a:avLst/>
          </a:prstGeom>
          <a:noFill/>
        </p:spPr>
        <p:txBody>
          <a:bodyPr wrap="square" rtlCol="0">
            <a:spAutoFit/>
          </a:bodyPr>
          <a:lstStyle/>
          <a:p>
            <a:r>
              <a:rPr lang="es-ES" sz="1700" b="1" dirty="0"/>
              <a:t>F. Cuando el Arca del Pacto fue traída de la casa de Obed-</a:t>
            </a:r>
            <a:r>
              <a:rPr lang="es-ES" sz="1700" b="1" dirty="0" err="1"/>
              <a:t>edom</a:t>
            </a:r>
            <a:r>
              <a:rPr lang="es-ES" sz="1700" b="1" dirty="0"/>
              <a:t> a la ciudad de Jerusalén por primera vez, « David danzaba con toda su fuerza delante de Jehová... Así David y toda la casa de Israel conducían el arca  de Jehová con júbilo y sonido de trompetas» (2 Sam.6:14-15). El registro de las Crónicas de los Reyes de Israel agrega  «con júbilo y sonido de bocinas y trompetas y címbalos, y al son de salterios y arpas» (1 Cron.15:28).</a:t>
            </a:r>
          </a:p>
        </p:txBody>
      </p:sp>
      <p:sp>
        <p:nvSpPr>
          <p:cNvPr id="7" name="6 CuadroTexto"/>
          <p:cNvSpPr txBox="1"/>
          <p:nvPr/>
        </p:nvSpPr>
        <p:spPr>
          <a:xfrm>
            <a:off x="4274526" y="2961006"/>
            <a:ext cx="4680520" cy="1138773"/>
          </a:xfrm>
          <a:prstGeom prst="rect">
            <a:avLst/>
          </a:prstGeom>
          <a:noFill/>
        </p:spPr>
        <p:txBody>
          <a:bodyPr wrap="square" rtlCol="0">
            <a:spAutoFit/>
          </a:bodyPr>
          <a:lstStyle/>
          <a:p>
            <a:r>
              <a:rPr lang="es-ES" sz="1700" b="1" dirty="0"/>
              <a:t>E. Moisés fue ordenado por Dios fabricar «dos trompetas de plata; ... Las cuales te servirán para convocar la congregación, y para hacer mover los campamentos» (Núm.10:1-2). </a:t>
            </a:r>
          </a:p>
        </p:txBody>
      </p:sp>
      <p:pic>
        <p:nvPicPr>
          <p:cNvPr id="3076" name="Picture 4"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908720"/>
            <a:ext cx="3456384" cy="54269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53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circle(in)">
                                      <p:cBhvr>
                                        <p:cTn id="7" dur="20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247964" y="221824"/>
            <a:ext cx="4680520" cy="2308324"/>
          </a:xfrm>
          <a:prstGeom prst="rect">
            <a:avLst/>
          </a:prstGeom>
          <a:noFill/>
        </p:spPr>
        <p:txBody>
          <a:bodyPr wrap="square" rtlCol="0">
            <a:spAutoFit/>
          </a:bodyPr>
          <a:lstStyle/>
          <a:p>
            <a:r>
              <a:rPr lang="es-ES" b="1" dirty="0"/>
              <a:t>G. Hubo músicos y cantores en la adoración en el Templo, «hombres idóneos para la obra de su ministerio» (1 Cron.25:1) «Y  todos estos estaban bajo la dirección de su padre en la musiva, en la casa de Jehová, con címbalos, salterios y arpas, para el ministerio del templo de Dios» (v.6). «instruidos en el canto para Jehová» Un total de 288 varones  (v.7). </a:t>
            </a:r>
          </a:p>
        </p:txBody>
      </p:sp>
      <p:sp>
        <p:nvSpPr>
          <p:cNvPr id="4" name="3 CuadroTexto"/>
          <p:cNvSpPr txBox="1"/>
          <p:nvPr/>
        </p:nvSpPr>
        <p:spPr>
          <a:xfrm>
            <a:off x="4253078" y="2659371"/>
            <a:ext cx="4680520" cy="1754326"/>
          </a:xfrm>
          <a:prstGeom prst="rect">
            <a:avLst/>
          </a:prstGeom>
          <a:noFill/>
        </p:spPr>
        <p:txBody>
          <a:bodyPr wrap="square" rtlCol="0">
            <a:spAutoFit/>
          </a:bodyPr>
          <a:lstStyle/>
          <a:p>
            <a:r>
              <a:rPr lang="es-ES" b="1" dirty="0"/>
              <a:t>H. En el tiempo del rey Ezequías, los levitas estaban a cargo de «los instrumentos de David, y los sacerdotes con las trompetas» (2 Cron.29:26). Esto estaba estipulado así «porque aquel mandamiento procedía de Jehová por medio de sus profetas» (v.25).</a:t>
            </a:r>
          </a:p>
        </p:txBody>
      </p:sp>
      <p:sp>
        <p:nvSpPr>
          <p:cNvPr id="5" name="4 CuadroTexto"/>
          <p:cNvSpPr txBox="1"/>
          <p:nvPr/>
        </p:nvSpPr>
        <p:spPr>
          <a:xfrm>
            <a:off x="4256232" y="4536664"/>
            <a:ext cx="4680520" cy="2308324"/>
          </a:xfrm>
          <a:prstGeom prst="rect">
            <a:avLst/>
          </a:prstGeom>
          <a:noFill/>
        </p:spPr>
        <p:txBody>
          <a:bodyPr wrap="square" rtlCol="0">
            <a:spAutoFit/>
          </a:bodyPr>
          <a:lstStyle/>
          <a:p>
            <a:r>
              <a:rPr lang="es-ES" b="1" dirty="0"/>
              <a:t>I. Después del Exilio Babilónico, instrumentos musicales en los servicios del Templo renovado después de su destrucción, todavía fueron usados, «con címbalos para que alabasen a Jehová... Y cantaban, alabando y dado gracias a Jehová, y diciendo: Porque él es bueno, porque para siempre es su misericordia sobre Israel» (Esdras 3:10-11).</a:t>
            </a:r>
          </a:p>
        </p:txBody>
      </p:sp>
      <p:sp>
        <p:nvSpPr>
          <p:cNvPr id="2" name="AutoShape 4" descr="Resultado de imagen para arpas liras y salteri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101" name="Picture 5" descr="E:\Arpas en el A. T..PNG"/>
          <p:cNvPicPr>
            <a:picLocks noChangeAspect="1" noChangeArrowheads="1"/>
          </p:cNvPicPr>
          <p:nvPr/>
        </p:nvPicPr>
        <p:blipFill rotWithShape="1">
          <a:blip r:embed="rId2">
            <a:extLst>
              <a:ext uri="{28A0092B-C50C-407E-A947-70E740481C1C}">
                <a14:useLocalDpi xmlns:a14="http://schemas.microsoft.com/office/drawing/2010/main" val="0"/>
              </a:ext>
            </a:extLst>
          </a:blip>
          <a:srcRect r="2519"/>
          <a:stretch/>
        </p:blipFill>
        <p:spPr bwMode="auto">
          <a:xfrm>
            <a:off x="611560" y="1124266"/>
            <a:ext cx="3312368" cy="48245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10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circle(in)">
                                      <p:cBhvr>
                                        <p:cTn id="7" dur="2000"/>
                                        <p:tgtEl>
                                          <p:spTgt spid="410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224300" y="843992"/>
            <a:ext cx="4680520" cy="1200329"/>
          </a:xfrm>
          <a:prstGeom prst="rect">
            <a:avLst/>
          </a:prstGeom>
          <a:noFill/>
        </p:spPr>
        <p:txBody>
          <a:bodyPr wrap="square" rtlCol="0">
            <a:spAutoFit/>
          </a:bodyPr>
          <a:lstStyle/>
          <a:p>
            <a:r>
              <a:rPr lang="es-ES" b="1" dirty="0"/>
              <a:t>J. Los Salmos son la expresión más clara de alabanzas del pueblo de Israel acompañada con instrumentos de cuerda y danza bajo los cuales Dios fue agradado en el Antiguo Pacto.  </a:t>
            </a:r>
          </a:p>
        </p:txBody>
      </p:sp>
      <p:sp>
        <p:nvSpPr>
          <p:cNvPr id="4" name="3 CuadroTexto"/>
          <p:cNvSpPr txBox="1"/>
          <p:nvPr/>
        </p:nvSpPr>
        <p:spPr>
          <a:xfrm>
            <a:off x="4224300" y="2492896"/>
            <a:ext cx="4680520" cy="3970318"/>
          </a:xfrm>
          <a:prstGeom prst="rect">
            <a:avLst/>
          </a:prstGeom>
          <a:noFill/>
        </p:spPr>
        <p:txBody>
          <a:bodyPr wrap="square" rtlCol="0">
            <a:spAutoFit/>
          </a:bodyPr>
          <a:lstStyle/>
          <a:p>
            <a:r>
              <a:rPr lang="es-ES" b="1" dirty="0"/>
              <a:t>K. «Cantad a Jehová cántico nuevo; Su alabanza sea en la congregación de los santos»... «Alaben su nombre con danza; Con pandero y arpa a él canten»... «Regocíjense los santos por su gloria, Y canten aun sobre sus camas» (Salmos 149:1, 3, 5). «Alabad a Dios en su santuario; Alabadle de la magnificencia de su firmamento»... Alabadle a son de bocina; Alabadle con salterio y arpa. Alabadle con pandero y danza. Alabadle con cuerdas y flauta. Alabadle con ´címbalos resonantes; Alabadle con címbalos de júbilo. Todo lo que respira alabe a Jehová» (Salmos 150:1, 3-6).</a:t>
            </a:r>
          </a:p>
        </p:txBody>
      </p:sp>
      <p:pic>
        <p:nvPicPr>
          <p:cNvPr id="6" name="Picture 2" descr="E:\El Rey David Tocando en Arpa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24" y="1196752"/>
            <a:ext cx="3447678" cy="4814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59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53815" y="548680"/>
            <a:ext cx="4680520" cy="2862322"/>
          </a:xfrm>
          <a:prstGeom prst="rect">
            <a:avLst/>
          </a:prstGeom>
          <a:noFill/>
        </p:spPr>
        <p:txBody>
          <a:bodyPr wrap="square" rtlCol="0">
            <a:spAutoFit/>
          </a:bodyPr>
          <a:lstStyle/>
          <a:p>
            <a:r>
              <a:rPr lang="es-ES" b="1" dirty="0"/>
              <a:t>L. Sin embargo, para el tiempo de los Profetas menores (Siglo VIII A.C.). La adoración de los Judíos se había vuelto rutinaria y vacía del sentimiento verdadero. Además, estaban oprimiendo a su prójimo pobre y materializándose con sus bienes. Por lo tanto, Dios protesta contra sus cánticos y le dice «Quita de mí la multitud de tus cantares, pues no escucharé las salmodias de tus instrumentos» (Amós 5:23). </a:t>
            </a:r>
          </a:p>
        </p:txBody>
      </p:sp>
      <p:sp>
        <p:nvSpPr>
          <p:cNvPr id="4" name="3 CuadroTexto"/>
          <p:cNvSpPr txBox="1"/>
          <p:nvPr/>
        </p:nvSpPr>
        <p:spPr>
          <a:xfrm>
            <a:off x="4256232" y="3933056"/>
            <a:ext cx="4680520" cy="2031325"/>
          </a:xfrm>
          <a:prstGeom prst="rect">
            <a:avLst/>
          </a:prstGeom>
          <a:noFill/>
        </p:spPr>
        <p:txBody>
          <a:bodyPr wrap="square" rtlCol="0">
            <a:spAutoFit/>
          </a:bodyPr>
          <a:lstStyle/>
          <a:p>
            <a:r>
              <a:rPr lang="es-ES" b="1" dirty="0"/>
              <a:t>N. David reconoció por experiencia propia que la verdadera obediencia comienza en la calidad de un corazón quebrantado y humillado. «Los sacrificios de Dios son el espíritu quebrantado; Al corazón contrito y humillado no despreciarás tú, oh Dios» (Salmo 51:17). </a:t>
            </a:r>
          </a:p>
        </p:txBody>
      </p:sp>
      <p:pic>
        <p:nvPicPr>
          <p:cNvPr id="6147" name="Picture 3" descr="E:\Arpas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572" y="908720"/>
            <a:ext cx="3380355" cy="53285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43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circle(in)">
                                      <p:cBhvr>
                                        <p:cTn id="7" dur="20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995936" y="116632"/>
            <a:ext cx="5040560" cy="892552"/>
          </a:xfrm>
          <a:prstGeom prst="rect">
            <a:avLst/>
          </a:prstGeom>
          <a:noFill/>
        </p:spPr>
        <p:txBody>
          <a:bodyPr wrap="square" rtlCol="0">
            <a:spAutoFit/>
          </a:bodyPr>
          <a:lstStyle/>
          <a:p>
            <a:r>
              <a:rPr lang="es-ES" sz="2600" dirty="0">
                <a:latin typeface="Berlin Sans FB" pitchFamily="34" charset="0"/>
              </a:rPr>
              <a:t>II. El Uso de Instrumentos Musicales en el Nuevo Testamento o Pacto</a:t>
            </a:r>
          </a:p>
        </p:txBody>
      </p:sp>
      <p:pic>
        <p:nvPicPr>
          <p:cNvPr id="7170" name="Picture 2" descr="E:\Tocando Guitarra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908720"/>
            <a:ext cx="3442380" cy="51845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175956" y="1233626"/>
            <a:ext cx="4680520" cy="923330"/>
          </a:xfrm>
          <a:prstGeom prst="rect">
            <a:avLst/>
          </a:prstGeom>
          <a:noFill/>
        </p:spPr>
        <p:txBody>
          <a:bodyPr wrap="square" rtlCol="0">
            <a:spAutoFit/>
          </a:bodyPr>
          <a:lstStyle/>
          <a:p>
            <a:r>
              <a:rPr lang="es-ES" b="1" dirty="0"/>
              <a:t>A. Uno debe observar que casi los mismos instrumentos musicales del  A. T. continuaron en uso entre los Judíos del tiempo de Jesús. </a:t>
            </a:r>
          </a:p>
        </p:txBody>
      </p:sp>
      <p:sp>
        <p:nvSpPr>
          <p:cNvPr id="5" name="4 CuadroTexto"/>
          <p:cNvSpPr txBox="1"/>
          <p:nvPr/>
        </p:nvSpPr>
        <p:spPr>
          <a:xfrm>
            <a:off x="4206896" y="2348880"/>
            <a:ext cx="4680520" cy="2031325"/>
          </a:xfrm>
          <a:prstGeom prst="rect">
            <a:avLst/>
          </a:prstGeom>
          <a:noFill/>
        </p:spPr>
        <p:txBody>
          <a:bodyPr wrap="square" rtlCol="0">
            <a:spAutoFit/>
          </a:bodyPr>
          <a:lstStyle/>
          <a:p>
            <a:r>
              <a:rPr lang="es-ES" b="1" dirty="0"/>
              <a:t>B. Algunos tocaban «flautas» en el día de luto cuando la hija de Jairo acababa de morir (Mat.9:23). Había música y danzas en tiempos de fiesta en el hogar (Luc.15:25). En el cumpleaños de Herodes, Herodías bailó para agradarlo (Mat.14:6; Mar.6:22). Los jóvenes también tocaban «flautas» (Luc.7:32).</a:t>
            </a:r>
          </a:p>
        </p:txBody>
      </p:sp>
      <p:sp>
        <p:nvSpPr>
          <p:cNvPr id="6" name="5 CuadroTexto"/>
          <p:cNvSpPr txBox="1"/>
          <p:nvPr/>
        </p:nvSpPr>
        <p:spPr>
          <a:xfrm>
            <a:off x="4204657" y="4653198"/>
            <a:ext cx="4680520" cy="1754326"/>
          </a:xfrm>
          <a:prstGeom prst="rect">
            <a:avLst/>
          </a:prstGeom>
          <a:noFill/>
        </p:spPr>
        <p:txBody>
          <a:bodyPr wrap="square" rtlCol="0">
            <a:spAutoFit/>
          </a:bodyPr>
          <a:lstStyle/>
          <a:p>
            <a:r>
              <a:rPr lang="es-ES" b="1" dirty="0"/>
              <a:t>C. Pablo se refirió a los sonidos producidos por la flauta, la cítara y la trompeta  (1 Cor.14:7-8). Esto prueba que los instrumentos se conocían y se usaban para diferentes propósitos en los tiempos del Nuevo Testamento. </a:t>
            </a:r>
          </a:p>
        </p:txBody>
      </p:sp>
    </p:spTree>
    <p:extLst>
      <p:ext uri="{BB962C8B-B14F-4D97-AF65-F5344CB8AC3E}">
        <p14:creationId xmlns:p14="http://schemas.microsoft.com/office/powerpoint/2010/main" val="256419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ircle(in)">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CBD757AF-F8B3-8C46-3802-C48024728A6D}"/>
              </a:ext>
            </a:extLst>
          </p:cNvPr>
          <p:cNvSpPr txBox="1"/>
          <p:nvPr/>
        </p:nvSpPr>
        <p:spPr>
          <a:xfrm>
            <a:off x="3851920" y="332656"/>
            <a:ext cx="4680520" cy="1754326"/>
          </a:xfrm>
          <a:prstGeom prst="rect">
            <a:avLst/>
          </a:prstGeom>
          <a:noFill/>
        </p:spPr>
        <p:txBody>
          <a:bodyPr wrap="square" rtlCol="0">
            <a:spAutoFit/>
          </a:bodyPr>
          <a:lstStyle/>
          <a:p>
            <a:r>
              <a:rPr lang="es-ES" b="1" dirty="0"/>
              <a:t>D. La noche previa al arresto de Jesús en el huerto de Getsemaní, Jesús y sus discípulos cantaron un himno “Y cuando hubieron cantado el himno, salieron al monte de los Olivos”. (Mat.26:30). Los Sinópticos registran el mismo hecho (cf. Mar.14:26).</a:t>
            </a:r>
          </a:p>
        </p:txBody>
      </p:sp>
      <p:sp>
        <p:nvSpPr>
          <p:cNvPr id="3" name="4 CuadroTexto">
            <a:extLst>
              <a:ext uri="{FF2B5EF4-FFF2-40B4-BE49-F238E27FC236}">
                <a16:creationId xmlns:a16="http://schemas.microsoft.com/office/drawing/2014/main" id="{941C7A2A-6F77-03EF-B734-F2D95BC7F76B}"/>
              </a:ext>
            </a:extLst>
          </p:cNvPr>
          <p:cNvSpPr txBox="1"/>
          <p:nvPr/>
        </p:nvSpPr>
        <p:spPr>
          <a:xfrm>
            <a:off x="3822948" y="2276872"/>
            <a:ext cx="4680520" cy="2031325"/>
          </a:xfrm>
          <a:prstGeom prst="rect">
            <a:avLst/>
          </a:prstGeom>
          <a:noFill/>
        </p:spPr>
        <p:txBody>
          <a:bodyPr wrap="square" rtlCol="0">
            <a:spAutoFit/>
          </a:bodyPr>
          <a:lstStyle/>
          <a:p>
            <a:r>
              <a:rPr lang="es-ES" b="1" dirty="0"/>
              <a:t>E. La Biblia de Jerusalén tiene, “Después de cantar los Salmos”; “Después de cantar el himno de la Pascua” – New English Bible) ;“Y después de entonar alabanzas, partieron hacia el Monte de los Olivos” – Biblia Pesshita); “y cuando hubieron cantado un himno” – Versión Moderna 1929).</a:t>
            </a:r>
          </a:p>
        </p:txBody>
      </p:sp>
      <p:sp>
        <p:nvSpPr>
          <p:cNvPr id="4" name="5 CuadroTexto">
            <a:extLst>
              <a:ext uri="{FF2B5EF4-FFF2-40B4-BE49-F238E27FC236}">
                <a16:creationId xmlns:a16="http://schemas.microsoft.com/office/drawing/2014/main" id="{85C62505-5686-8A20-5377-A5BC0CBCCB1B}"/>
              </a:ext>
            </a:extLst>
          </p:cNvPr>
          <p:cNvSpPr txBox="1"/>
          <p:nvPr/>
        </p:nvSpPr>
        <p:spPr>
          <a:xfrm>
            <a:off x="3851920" y="4581128"/>
            <a:ext cx="4680520" cy="1477328"/>
          </a:xfrm>
          <a:prstGeom prst="rect">
            <a:avLst/>
          </a:prstGeom>
          <a:noFill/>
        </p:spPr>
        <p:txBody>
          <a:bodyPr wrap="square" rtlCol="0">
            <a:spAutoFit/>
          </a:bodyPr>
          <a:lstStyle/>
          <a:p>
            <a:r>
              <a:rPr lang="es-ES" b="1" dirty="0"/>
              <a:t>F. La costumbre Judía era cantar los Salmos 115-118 después de la fiesta de la Pascua. A esta colección se le llamaba </a:t>
            </a:r>
            <a:r>
              <a:rPr lang="es-ES" b="1" i="1" dirty="0"/>
              <a:t>Hallel </a:t>
            </a:r>
            <a:r>
              <a:rPr lang="es-ES" b="1" dirty="0"/>
              <a:t>que significa “Alabanza” de esta palabra tomamos la palabra “Aleluya”. </a:t>
            </a:r>
          </a:p>
        </p:txBody>
      </p:sp>
      <p:pic>
        <p:nvPicPr>
          <p:cNvPr id="1026" name="Picture 2" descr="Costumbres de la Biblia: la música - Universal México - Universal México">
            <a:extLst>
              <a:ext uri="{FF2B5EF4-FFF2-40B4-BE49-F238E27FC236}">
                <a16:creationId xmlns:a16="http://schemas.microsoft.com/office/drawing/2014/main" id="{6907C97B-1001-1EDE-728C-88FFD531D2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40768"/>
            <a:ext cx="2880320" cy="4104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59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1)">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a:extLst>
              <a:ext uri="{FF2B5EF4-FFF2-40B4-BE49-F238E27FC236}">
                <a16:creationId xmlns:a16="http://schemas.microsoft.com/office/drawing/2014/main" id="{BABDCAEB-B67F-7430-538C-37945377AC08}"/>
              </a:ext>
            </a:extLst>
          </p:cNvPr>
          <p:cNvSpPr txBox="1"/>
          <p:nvPr/>
        </p:nvSpPr>
        <p:spPr>
          <a:xfrm>
            <a:off x="3779912" y="332656"/>
            <a:ext cx="4680520" cy="2031325"/>
          </a:xfrm>
          <a:prstGeom prst="rect">
            <a:avLst/>
          </a:prstGeom>
          <a:noFill/>
        </p:spPr>
        <p:txBody>
          <a:bodyPr wrap="square" rtlCol="0">
            <a:spAutoFit/>
          </a:bodyPr>
          <a:lstStyle/>
          <a:p>
            <a:r>
              <a:rPr lang="es-ES" b="1" dirty="0"/>
              <a:t>G. Henry Alford señala que “El himno era con toda probabilidad la última parte de aquello que los Judíos llamaron El Hallel, o el gran Hallel, que consistía de los Salmos 115-118; la primera parte (Salmos 113-114) era cantada durante la comida Pascual” (</a:t>
            </a:r>
            <a:r>
              <a:rPr lang="es-ES" b="1" i="1" dirty="0"/>
              <a:t>New Testament for English Readers</a:t>
            </a:r>
            <a:r>
              <a:rPr lang="es-ES" b="1" dirty="0"/>
              <a:t>, I:189).</a:t>
            </a:r>
          </a:p>
        </p:txBody>
      </p:sp>
      <p:sp>
        <p:nvSpPr>
          <p:cNvPr id="5" name="4 CuadroTexto">
            <a:extLst>
              <a:ext uri="{FF2B5EF4-FFF2-40B4-BE49-F238E27FC236}">
                <a16:creationId xmlns:a16="http://schemas.microsoft.com/office/drawing/2014/main" id="{622B768B-4B9C-A92A-DBF5-81F08CC5CB73}"/>
              </a:ext>
            </a:extLst>
          </p:cNvPr>
          <p:cNvSpPr txBox="1"/>
          <p:nvPr/>
        </p:nvSpPr>
        <p:spPr>
          <a:xfrm>
            <a:off x="3817592" y="2448209"/>
            <a:ext cx="4680520" cy="2031325"/>
          </a:xfrm>
          <a:prstGeom prst="rect">
            <a:avLst/>
          </a:prstGeom>
          <a:noFill/>
        </p:spPr>
        <p:txBody>
          <a:bodyPr wrap="square" rtlCol="0">
            <a:spAutoFit/>
          </a:bodyPr>
          <a:lstStyle/>
          <a:p>
            <a:r>
              <a:rPr lang="es-ES" b="1" dirty="0"/>
              <a:t>H. Durante la noche que los apóstoles pasaron prisioneros en la cárcel de Filipos por predicar el evangelio, Lucas nos habla de la devoción y gozo de ellos, “Pero a medianoche, orando Pablo y Silas, cantaban himnos a Dios; y los presos los oían” (Hech.16:25). </a:t>
            </a:r>
          </a:p>
        </p:txBody>
      </p:sp>
      <p:sp>
        <p:nvSpPr>
          <p:cNvPr id="6" name="5 CuadroTexto">
            <a:extLst>
              <a:ext uri="{FF2B5EF4-FFF2-40B4-BE49-F238E27FC236}">
                <a16:creationId xmlns:a16="http://schemas.microsoft.com/office/drawing/2014/main" id="{A252C8A9-FFAE-4609-6414-4777DF6B4198}"/>
              </a:ext>
            </a:extLst>
          </p:cNvPr>
          <p:cNvSpPr txBox="1"/>
          <p:nvPr/>
        </p:nvSpPr>
        <p:spPr>
          <a:xfrm>
            <a:off x="3835898" y="4563762"/>
            <a:ext cx="4680520" cy="2308324"/>
          </a:xfrm>
          <a:prstGeom prst="rect">
            <a:avLst/>
          </a:prstGeom>
          <a:noFill/>
        </p:spPr>
        <p:txBody>
          <a:bodyPr wrap="square" rtlCol="0">
            <a:spAutoFit/>
          </a:bodyPr>
          <a:lstStyle/>
          <a:p>
            <a:r>
              <a:rPr lang="es-ES" b="1" dirty="0"/>
              <a:t>I. El Intelineal Griego-Ingles del Nuevo Testamento por George Berry traduce, “Y hacia la medianoche, Pablo y Silas, orando, cantaban alabanzas a Dios”, “</a:t>
            </a:r>
            <a:r>
              <a:rPr lang="es-MX" b="1" dirty="0"/>
              <a:t>Y alrededor de la medianoche, Pablo y Silas orando alabaron en un himno a Dios” – </a:t>
            </a:r>
            <a:r>
              <a:rPr lang="es-MX" b="1" i="1" dirty="0"/>
              <a:t>Intelinear Greek-English of the New Testament, por Alfred Marshall).</a:t>
            </a:r>
            <a:endParaRPr lang="es-ES" b="1" i="1" dirty="0"/>
          </a:p>
        </p:txBody>
      </p:sp>
      <p:sp>
        <p:nvSpPr>
          <p:cNvPr id="2" name="AutoShape 2" descr="Cantaban himnos a Dios - Escena Histórica de la Biblia">
            <a:extLst>
              <a:ext uri="{FF2B5EF4-FFF2-40B4-BE49-F238E27FC236}">
                <a16:creationId xmlns:a16="http://schemas.microsoft.com/office/drawing/2014/main" id="{C22A91B7-F925-7235-06E9-B3E9981D2B5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7" name="Picture 6">
            <a:extLst>
              <a:ext uri="{FF2B5EF4-FFF2-40B4-BE49-F238E27FC236}">
                <a16:creationId xmlns:a16="http://schemas.microsoft.com/office/drawing/2014/main" id="{0B148AC1-8200-E734-D8F2-727371BA48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68760"/>
            <a:ext cx="3478908" cy="43204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347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CuadroTexto">
            <a:extLst>
              <a:ext uri="{FF2B5EF4-FFF2-40B4-BE49-F238E27FC236}">
                <a16:creationId xmlns:a16="http://schemas.microsoft.com/office/drawing/2014/main" id="{1EF58A62-4A11-6BCC-0CF5-4FBD93A3BF49}"/>
              </a:ext>
            </a:extLst>
          </p:cNvPr>
          <p:cNvSpPr txBox="1"/>
          <p:nvPr/>
        </p:nvSpPr>
        <p:spPr>
          <a:xfrm>
            <a:off x="3814192" y="476672"/>
            <a:ext cx="4680520" cy="3416320"/>
          </a:xfrm>
          <a:prstGeom prst="rect">
            <a:avLst/>
          </a:prstGeom>
          <a:noFill/>
        </p:spPr>
        <p:txBody>
          <a:bodyPr wrap="square" rtlCol="0">
            <a:spAutoFit/>
          </a:bodyPr>
          <a:lstStyle/>
          <a:p>
            <a:r>
              <a:rPr lang="es-ES" b="1" dirty="0"/>
              <a:t>J. ¿Qué Pudo provocar que estos dos predicadores sujetos al peor de los maltratos físicos y martirios “cantaran himnos a Dios”? Cualquiera de nosotros podrían estar todo menos alegre, pero los apóstoles no están frustrados, no se han amargado en sus espíritus y se preguntan y ¿Dónde esta Dios ahora? David Roper escribió, “Si Él (Dios) es digno de nuestra adoración cuando todo parece estar bien, Él es digno también de alabanza cuando todo parece ir mal” (</a:t>
            </a:r>
            <a:r>
              <a:rPr lang="es-ES" b="1" i="1" dirty="0"/>
              <a:t>Truth For Today Commentary</a:t>
            </a:r>
            <a:r>
              <a:rPr lang="es-ES" b="1" dirty="0"/>
              <a:t>, Acts 15-18, 72). </a:t>
            </a:r>
          </a:p>
        </p:txBody>
      </p:sp>
      <p:sp>
        <p:nvSpPr>
          <p:cNvPr id="8" name="4 CuadroTexto">
            <a:extLst>
              <a:ext uri="{FF2B5EF4-FFF2-40B4-BE49-F238E27FC236}">
                <a16:creationId xmlns:a16="http://schemas.microsoft.com/office/drawing/2014/main" id="{E189FDC6-2F87-5567-624E-58D4ABA7898D}"/>
              </a:ext>
            </a:extLst>
          </p:cNvPr>
          <p:cNvSpPr txBox="1"/>
          <p:nvPr/>
        </p:nvSpPr>
        <p:spPr>
          <a:xfrm>
            <a:off x="3814192" y="4365104"/>
            <a:ext cx="4680520" cy="1754326"/>
          </a:xfrm>
          <a:prstGeom prst="rect">
            <a:avLst/>
          </a:prstGeom>
          <a:noFill/>
        </p:spPr>
        <p:txBody>
          <a:bodyPr wrap="square" rtlCol="0">
            <a:spAutoFit/>
          </a:bodyPr>
          <a:lstStyle/>
          <a:p>
            <a:r>
              <a:rPr lang="es-ES" b="1" dirty="0"/>
              <a:t>K. A. T. Robertson observa que “orar y cantar” “Es un participio presente en voz media e imperfecto de indicativo, voz activa: Orando cantaban (simultáneamente, uniendo petición y alabanza)” (</a:t>
            </a:r>
            <a:r>
              <a:rPr lang="es-ES" b="1" i="1" dirty="0"/>
              <a:t>Imágenes Verbales en el Nuevo Testamento</a:t>
            </a:r>
            <a:r>
              <a:rPr lang="es-ES" b="1" dirty="0"/>
              <a:t>, 3:274-275). </a:t>
            </a:r>
          </a:p>
        </p:txBody>
      </p:sp>
      <p:pic>
        <p:nvPicPr>
          <p:cNvPr id="11" name="Picture 10">
            <a:extLst>
              <a:ext uri="{FF2B5EF4-FFF2-40B4-BE49-F238E27FC236}">
                <a16:creationId xmlns:a16="http://schemas.microsoft.com/office/drawing/2014/main" id="{574004F9-BB53-E733-E182-641BD09AF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0997"/>
            <a:ext cx="3491880" cy="48760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890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896C4CAA-9FA6-6E85-7281-D7D1551B8A50}"/>
              </a:ext>
            </a:extLst>
          </p:cNvPr>
          <p:cNvSpPr txBox="1"/>
          <p:nvPr/>
        </p:nvSpPr>
        <p:spPr>
          <a:xfrm>
            <a:off x="3868291" y="620688"/>
            <a:ext cx="4680520" cy="2308324"/>
          </a:xfrm>
          <a:prstGeom prst="rect">
            <a:avLst/>
          </a:prstGeom>
          <a:noFill/>
        </p:spPr>
        <p:txBody>
          <a:bodyPr wrap="square" rtlCol="0">
            <a:spAutoFit/>
          </a:bodyPr>
          <a:lstStyle/>
          <a:p>
            <a:r>
              <a:rPr lang="es-ES" b="1" dirty="0"/>
              <a:t>L</a:t>
            </a:r>
            <a:r>
              <a:rPr lang="es-ES" dirty="0"/>
              <a:t>. </a:t>
            </a:r>
            <a:r>
              <a:rPr lang="es-ES" dirty="0">
                <a:latin typeface="Avenir Next LT Pro Demi" panose="020B0704020202020204" pitchFamily="34" charset="0"/>
              </a:rPr>
              <a:t>“</a:t>
            </a:r>
            <a:r>
              <a:rPr lang="es-MX" dirty="0">
                <a:latin typeface="Avenir Next LT Pro Demi" panose="020B0704020202020204" pitchFamily="34" charset="0"/>
              </a:rPr>
              <a:t>Los hombres no oran cuando están enfurecidos, ni cantan cuando están profundamente angustiados. El hecho de que estos hombres orarán a medianoche es, por lo tanto, una prueba de que no era esta la tempestad de sus sentimientos”</a:t>
            </a:r>
            <a:r>
              <a:rPr lang="es-ES" dirty="0">
                <a:latin typeface="Avenir Next LT Pro Demi" panose="020B0704020202020204" pitchFamily="34" charset="0"/>
              </a:rPr>
              <a:t> (</a:t>
            </a:r>
            <a:r>
              <a:rPr lang="es-ES" i="1" dirty="0">
                <a:latin typeface="Avenir Next LT Pro Demi" panose="020B0704020202020204" pitchFamily="34" charset="0"/>
              </a:rPr>
              <a:t>Un Nuevo Comentario sobre Hechos</a:t>
            </a:r>
            <a:r>
              <a:rPr lang="es-ES" dirty="0">
                <a:latin typeface="Avenir Next LT Pro Demi" panose="020B0704020202020204" pitchFamily="34" charset="0"/>
              </a:rPr>
              <a:t>, 2:105). </a:t>
            </a:r>
          </a:p>
        </p:txBody>
      </p:sp>
      <p:sp>
        <p:nvSpPr>
          <p:cNvPr id="3" name="4 CuadroTexto">
            <a:extLst>
              <a:ext uri="{FF2B5EF4-FFF2-40B4-BE49-F238E27FC236}">
                <a16:creationId xmlns:a16="http://schemas.microsoft.com/office/drawing/2014/main" id="{F6984DE0-DBE0-01F0-178F-9C7B963568EA}"/>
              </a:ext>
            </a:extLst>
          </p:cNvPr>
          <p:cNvSpPr txBox="1"/>
          <p:nvPr/>
        </p:nvSpPr>
        <p:spPr>
          <a:xfrm>
            <a:off x="3851920" y="3397002"/>
            <a:ext cx="4680520" cy="2862322"/>
          </a:xfrm>
          <a:prstGeom prst="rect">
            <a:avLst/>
          </a:prstGeom>
          <a:noFill/>
        </p:spPr>
        <p:txBody>
          <a:bodyPr wrap="square" rtlCol="0">
            <a:spAutoFit/>
          </a:bodyPr>
          <a:lstStyle/>
          <a:p>
            <a:r>
              <a:rPr lang="es-ES" b="1" dirty="0"/>
              <a:t>M. Alguien pudiera argumentar que los apóstoles cantaron sin instrumentos porque estaban confinados a una prisión, sin muchos de los derechos que tienen las personas libres. Pero aun si estuvieran libres, no les vemos empleando algún instrumento en su adoración o en su enseñanza sobre como el Cristiano debe adorar (Efe.5:19-20; Col.3:16-17; 1 Cor.14:15).</a:t>
            </a:r>
          </a:p>
          <a:p>
            <a:endParaRPr lang="es-ES" b="1" dirty="0"/>
          </a:p>
        </p:txBody>
      </p:sp>
      <p:pic>
        <p:nvPicPr>
          <p:cNvPr id="2050" name="Picture 2" descr="Sagradas Escrituras: Los compañeros de Pablo encarcelado">
            <a:extLst>
              <a:ext uri="{FF2B5EF4-FFF2-40B4-BE49-F238E27FC236}">
                <a16:creationId xmlns:a16="http://schemas.microsoft.com/office/drawing/2014/main" id="{7EB9D03E-4158-19B5-36D6-9D5387FC1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736"/>
            <a:ext cx="3563888" cy="43564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84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F9E2E77C-B11B-EB43-A701-1B6A7118A599}"/>
              </a:ext>
            </a:extLst>
          </p:cNvPr>
          <p:cNvSpPr txBox="1"/>
          <p:nvPr/>
        </p:nvSpPr>
        <p:spPr>
          <a:xfrm>
            <a:off x="3868291" y="620688"/>
            <a:ext cx="4680520" cy="3308598"/>
          </a:xfrm>
          <a:prstGeom prst="rect">
            <a:avLst/>
          </a:prstGeom>
          <a:noFill/>
        </p:spPr>
        <p:txBody>
          <a:bodyPr wrap="square" rtlCol="0">
            <a:spAutoFit/>
          </a:bodyPr>
          <a:lstStyle/>
          <a:p>
            <a:r>
              <a:rPr lang="es-ES" sz="1900" b="1" dirty="0"/>
              <a:t>N</a:t>
            </a:r>
            <a:r>
              <a:rPr lang="es-ES" sz="1900" dirty="0"/>
              <a:t>. </a:t>
            </a:r>
            <a:r>
              <a:rPr lang="es-ES" sz="1900" dirty="0">
                <a:latin typeface="Avenir Next LT Pro Demi" panose="020B0704020202020204" pitchFamily="34" charset="0"/>
              </a:rPr>
              <a:t>“</a:t>
            </a:r>
            <a:r>
              <a:rPr lang="es-MX" sz="1900" dirty="0">
                <a:latin typeface="Avenir Next LT Pro Demi" panose="020B0704020202020204" pitchFamily="34" charset="0"/>
              </a:rPr>
              <a:t>hablando entre vosotros con salmos, con himnos y cánticos espirituales, cantando y alabando al Señor en vuestros corazones” (Efe.5:19). “… haciendo melodía en vuestros corazones al Señor” (</a:t>
            </a:r>
            <a:r>
              <a:rPr lang="es-MX" sz="1900" i="1" dirty="0">
                <a:latin typeface="Avenir Next LT Pro Demi" panose="020B0704020202020204" pitchFamily="34" charset="0"/>
              </a:rPr>
              <a:t>The Majority Text Greek New Testament Interlinear</a:t>
            </a:r>
            <a:r>
              <a:rPr lang="es-MX" sz="1900" dirty="0">
                <a:latin typeface="Avenir Next LT Pro Demi" panose="020B0704020202020204" pitchFamily="34" charset="0"/>
              </a:rPr>
              <a:t>). “… cantando y salmoneando con el corazón de ustedes al Señor” (</a:t>
            </a:r>
            <a:r>
              <a:rPr lang="es-MX" sz="1900" b="1" i="1" dirty="0">
                <a:latin typeface="Avenir Next LT Pro Demi" panose="020B0704020202020204" pitchFamily="34" charset="0"/>
              </a:rPr>
              <a:t>Intelineal Greek-English of the New Testament </a:t>
            </a:r>
            <a:r>
              <a:rPr lang="es-MX" sz="1900" dirty="0">
                <a:latin typeface="Avenir Next LT Pro Demi" panose="020B0704020202020204" pitchFamily="34" charset="0"/>
              </a:rPr>
              <a:t>por Alfred Marshall).</a:t>
            </a:r>
            <a:endParaRPr lang="es-ES" sz="1900" dirty="0">
              <a:latin typeface="Avenir Next LT Pro Demi" panose="020B0704020202020204" pitchFamily="34" charset="0"/>
            </a:endParaRPr>
          </a:p>
        </p:txBody>
      </p:sp>
      <p:sp>
        <p:nvSpPr>
          <p:cNvPr id="3" name="4 CuadroTexto">
            <a:extLst>
              <a:ext uri="{FF2B5EF4-FFF2-40B4-BE49-F238E27FC236}">
                <a16:creationId xmlns:a16="http://schemas.microsoft.com/office/drawing/2014/main" id="{8DA5EAD4-3954-7DF3-3B3E-BFD0D9BA42B2}"/>
              </a:ext>
            </a:extLst>
          </p:cNvPr>
          <p:cNvSpPr txBox="1"/>
          <p:nvPr/>
        </p:nvSpPr>
        <p:spPr>
          <a:xfrm>
            <a:off x="3864843" y="4077072"/>
            <a:ext cx="4680520" cy="2554545"/>
          </a:xfrm>
          <a:prstGeom prst="rect">
            <a:avLst/>
          </a:prstGeom>
          <a:noFill/>
        </p:spPr>
        <p:txBody>
          <a:bodyPr wrap="square" rtlCol="0">
            <a:spAutoFit/>
          </a:bodyPr>
          <a:lstStyle/>
          <a:p>
            <a:r>
              <a:rPr lang="es-ES" sz="2000" b="1" dirty="0"/>
              <a:t>O. El énfasis de Pablo en este texto es contrastar la vida disoluta de los incrédulos que se gratifican en el vino para satisfacer una vida carnal con el ser “llenos del Espíritu Santo” (5:18) al cantar alabanzas y agradar al Señor resultando en una vida piadosa y agradecida (v.20).</a:t>
            </a:r>
          </a:p>
        </p:txBody>
      </p:sp>
      <p:pic>
        <p:nvPicPr>
          <p:cNvPr id="4098" name="Picture 2" descr="Himnos tradicionales siguen vigentes ante aumento de música moderna en  iglesias - Acontecer Cristiano - Noticias Cristianas">
            <a:extLst>
              <a:ext uri="{FF2B5EF4-FFF2-40B4-BE49-F238E27FC236}">
                <a16:creationId xmlns:a16="http://schemas.microsoft.com/office/drawing/2014/main" id="{2919790C-D6B1-512D-B810-0F7DA7DB12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8250"/>
            <a:ext cx="3635896" cy="43509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5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BA1AA869-862C-FEF4-3AD2-3D6029C339DD}"/>
              </a:ext>
            </a:extLst>
          </p:cNvPr>
          <p:cNvSpPr txBox="1"/>
          <p:nvPr/>
        </p:nvSpPr>
        <p:spPr>
          <a:xfrm>
            <a:off x="3868291" y="620688"/>
            <a:ext cx="4680520" cy="3693319"/>
          </a:xfrm>
          <a:prstGeom prst="rect">
            <a:avLst/>
          </a:prstGeom>
          <a:noFill/>
        </p:spPr>
        <p:txBody>
          <a:bodyPr wrap="square" rtlCol="0">
            <a:spAutoFit/>
          </a:bodyPr>
          <a:lstStyle/>
          <a:p>
            <a:r>
              <a:rPr lang="es-ES" b="1" dirty="0"/>
              <a:t>N</a:t>
            </a:r>
            <a:r>
              <a:rPr lang="es-ES" dirty="0"/>
              <a:t>. </a:t>
            </a:r>
            <a:r>
              <a:rPr lang="es-ES" dirty="0">
                <a:latin typeface="Avenir Next LT Pro Demi" panose="020B0704020202020204" pitchFamily="34" charset="0"/>
              </a:rPr>
              <a:t>“</a:t>
            </a:r>
            <a:r>
              <a:rPr lang="es-MX" dirty="0">
                <a:latin typeface="Avenir Next LT Pro Demi" panose="020B0704020202020204" pitchFamily="34" charset="0"/>
              </a:rPr>
              <a:t>La palabra de Cristo more en abundancia en vosotros, ensañándoos y exhortándoos unos con otros en toda sabiduría, cantando con gracia en vuestros corazones al Señor con salmos e himnos y cánticos espirituales” (Col.3:16). “… La palabra de Cristo more ricamente en toda sabiduría” (</a:t>
            </a:r>
            <a:r>
              <a:rPr lang="es-MX" dirty="0">
                <a:latin typeface="Bierstadt" panose="020B0004020202020204" pitchFamily="34" charset="0"/>
              </a:rPr>
              <a:t>―</a:t>
            </a:r>
            <a:r>
              <a:rPr lang="es-MX" i="1" dirty="0">
                <a:latin typeface="Avenir Next LT Pro Demi" panose="020B0704020202020204" pitchFamily="34" charset="0"/>
              </a:rPr>
              <a:t>The Interlinear Greek-English New Testament</a:t>
            </a:r>
            <a:r>
              <a:rPr lang="es-MX" dirty="0">
                <a:latin typeface="Avenir Next LT Pro Demi" panose="020B0704020202020204" pitchFamily="34" charset="0"/>
              </a:rPr>
              <a:t>). “La palabra de Cristo habite en vosotros con toda su riqueza; instruíos y amonestaos con toda sabiduría cantad agradecidos , himnos y cánticos espirituales” (</a:t>
            </a:r>
            <a:r>
              <a:rPr lang="es-MX" dirty="0">
                <a:latin typeface="Bierstadt" panose="020B0004020202020204" pitchFamily="34" charset="0"/>
              </a:rPr>
              <a:t>―</a:t>
            </a:r>
            <a:r>
              <a:rPr lang="es-MX" dirty="0">
                <a:latin typeface="Avenir Next LT Pro Demi" panose="020B0704020202020204" pitchFamily="34" charset="0"/>
              </a:rPr>
              <a:t> </a:t>
            </a:r>
            <a:r>
              <a:rPr lang="es-MX" i="1" dirty="0">
                <a:latin typeface="Avenir Next LT Pro Demi" panose="020B0704020202020204" pitchFamily="34" charset="0"/>
              </a:rPr>
              <a:t>Biblia de Jerusalén</a:t>
            </a:r>
            <a:r>
              <a:rPr lang="es-MX" dirty="0">
                <a:latin typeface="Avenir Next LT Pro Demi" panose="020B0704020202020204" pitchFamily="34" charset="0"/>
              </a:rPr>
              <a:t>)</a:t>
            </a:r>
            <a:endParaRPr lang="es-ES" dirty="0">
              <a:latin typeface="Avenir Next LT Pro Demi" panose="020B0704020202020204" pitchFamily="34" charset="0"/>
            </a:endParaRPr>
          </a:p>
        </p:txBody>
      </p:sp>
      <p:sp>
        <p:nvSpPr>
          <p:cNvPr id="3" name="4 CuadroTexto">
            <a:extLst>
              <a:ext uri="{FF2B5EF4-FFF2-40B4-BE49-F238E27FC236}">
                <a16:creationId xmlns:a16="http://schemas.microsoft.com/office/drawing/2014/main" id="{48E7F098-92E6-66AB-F1B3-B963270F652D}"/>
              </a:ext>
            </a:extLst>
          </p:cNvPr>
          <p:cNvSpPr txBox="1"/>
          <p:nvPr/>
        </p:nvSpPr>
        <p:spPr>
          <a:xfrm>
            <a:off x="3868291" y="4653136"/>
            <a:ext cx="4680520" cy="1754326"/>
          </a:xfrm>
          <a:prstGeom prst="rect">
            <a:avLst/>
          </a:prstGeom>
          <a:noFill/>
        </p:spPr>
        <p:txBody>
          <a:bodyPr wrap="square" rtlCol="0">
            <a:spAutoFit/>
          </a:bodyPr>
          <a:lstStyle/>
          <a:p>
            <a:r>
              <a:rPr lang="es-ES" b="1" dirty="0"/>
              <a:t>O. El Cristiano debe en todo tiempo permitir que la Palabra de Cristo que es la Palabra de Dios le inspire y le gobierne todos sus pensamientos de modo que su vida sea un santuario de adoración y alabanza. </a:t>
            </a:r>
          </a:p>
          <a:p>
            <a:endParaRPr lang="es-ES" b="1" dirty="0"/>
          </a:p>
        </p:txBody>
      </p:sp>
      <p:pic>
        <p:nvPicPr>
          <p:cNvPr id="5122" name="Picture 2" descr="Pastor dice que iglesias deben volver a cantar himnos cristianos  tradicionales - Acontecer Cristiano - Noticias Cristianas">
            <a:extLst>
              <a:ext uri="{FF2B5EF4-FFF2-40B4-BE49-F238E27FC236}">
                <a16:creationId xmlns:a16="http://schemas.microsoft.com/office/drawing/2014/main" id="{3A3EB872-D094-ABFA-16C0-054B896B7D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3635897" cy="42484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3EEFF81F-B87C-62CB-2DEA-92EDCD74BA05}"/>
              </a:ext>
            </a:extLst>
          </p:cNvPr>
          <p:cNvSpPr txBox="1"/>
          <p:nvPr/>
        </p:nvSpPr>
        <p:spPr>
          <a:xfrm>
            <a:off x="3868291" y="620688"/>
            <a:ext cx="4680520" cy="3416320"/>
          </a:xfrm>
          <a:prstGeom prst="rect">
            <a:avLst/>
          </a:prstGeom>
          <a:noFill/>
        </p:spPr>
        <p:txBody>
          <a:bodyPr wrap="square" rtlCol="0">
            <a:spAutoFit/>
          </a:bodyPr>
          <a:lstStyle/>
          <a:p>
            <a:r>
              <a:rPr lang="es-ES" b="1" dirty="0"/>
              <a:t>P</a:t>
            </a:r>
            <a:r>
              <a:rPr lang="es-ES" dirty="0"/>
              <a:t>. </a:t>
            </a:r>
            <a:r>
              <a:rPr lang="es-MX" dirty="0">
                <a:latin typeface="Avenir Next LT Pro Demi" panose="020B0704020202020204" pitchFamily="34" charset="0"/>
              </a:rPr>
              <a:t>El Pasaje a los Colosenses tiene mucho que decir al canto. (1) La palabra debe abundar. Es decir,  debe tener una residencia permanente y no ocasional. (2) La palabra debe ser reciproca “unos a otros”. Cuando cantamos en conjunto nos “enseñamos y nos exhortamos” (3) La forma del canto: Debemos cantar con “gracia” es decir, agradecidos, contentos, con jubilo. (4) Los elementos del canto: “salmos” (</a:t>
            </a:r>
            <a:r>
              <a:rPr lang="es-MX" i="1" dirty="0">
                <a:latin typeface="Avenir Next LT Pro Demi" panose="020B0704020202020204" pitchFamily="34" charset="0"/>
              </a:rPr>
              <a:t>psalmois</a:t>
            </a:r>
            <a:r>
              <a:rPr lang="es-MX" dirty="0">
                <a:latin typeface="Avenir Next LT Pro Demi" panose="020B0704020202020204" pitchFamily="34" charset="0"/>
              </a:rPr>
              <a:t>) “himnos” (</a:t>
            </a:r>
            <a:r>
              <a:rPr lang="es-MX" i="1" dirty="0">
                <a:latin typeface="Avenir Next LT Pro Demi" panose="020B0704020202020204" pitchFamily="34" charset="0"/>
              </a:rPr>
              <a:t>humnois</a:t>
            </a:r>
            <a:r>
              <a:rPr lang="es-MX" dirty="0">
                <a:latin typeface="Avenir Next LT Pro Demi" panose="020B0704020202020204" pitchFamily="34" charset="0"/>
              </a:rPr>
              <a:t>) y “cánticos” (</a:t>
            </a:r>
            <a:r>
              <a:rPr lang="es-MX" i="1" dirty="0">
                <a:latin typeface="Avenir Next LT Pro Demi" panose="020B0704020202020204" pitchFamily="34" charset="0"/>
              </a:rPr>
              <a:t>odais</a:t>
            </a:r>
            <a:r>
              <a:rPr lang="es-MX" dirty="0">
                <a:latin typeface="Avenir Next LT Pro Demi" panose="020B0704020202020204" pitchFamily="34" charset="0"/>
              </a:rPr>
              <a:t>).</a:t>
            </a:r>
            <a:endParaRPr lang="es-ES" dirty="0">
              <a:latin typeface="Avenir Next LT Pro Demi" panose="020B0704020202020204" pitchFamily="34" charset="0"/>
            </a:endParaRPr>
          </a:p>
        </p:txBody>
      </p:sp>
      <p:pic>
        <p:nvPicPr>
          <p:cNvPr id="1026" name="Picture 2" descr="Un ruido alegre: la música internacional glorifica a Dios | Mennonite World  Conference">
            <a:extLst>
              <a:ext uri="{FF2B5EF4-FFF2-40B4-BE49-F238E27FC236}">
                <a16:creationId xmlns:a16="http://schemas.microsoft.com/office/drawing/2014/main" id="{464DF547-692D-76EB-74C3-703E59C3A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3491880" cy="46085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4 CuadroTexto">
            <a:extLst>
              <a:ext uri="{FF2B5EF4-FFF2-40B4-BE49-F238E27FC236}">
                <a16:creationId xmlns:a16="http://schemas.microsoft.com/office/drawing/2014/main" id="{E50E065D-15B3-ADF5-3D35-FCD18D9F9563}"/>
              </a:ext>
            </a:extLst>
          </p:cNvPr>
          <p:cNvSpPr txBox="1"/>
          <p:nvPr/>
        </p:nvSpPr>
        <p:spPr>
          <a:xfrm>
            <a:off x="3868291" y="4365104"/>
            <a:ext cx="4680520" cy="2031325"/>
          </a:xfrm>
          <a:prstGeom prst="rect">
            <a:avLst/>
          </a:prstGeom>
          <a:noFill/>
        </p:spPr>
        <p:txBody>
          <a:bodyPr wrap="square" rtlCol="0">
            <a:spAutoFit/>
          </a:bodyPr>
          <a:lstStyle/>
          <a:p>
            <a:r>
              <a:rPr lang="es-ES" b="1" dirty="0"/>
              <a:t>Q. Se ha dicho muchas veces que los cánticos son también parte de la Palabra de Dios, pero “cantada”. Debemos cantar con jubilo y devoción como debemos escuchar la Palabra con mucha atención y deseos por el aprendizaje.</a:t>
            </a:r>
          </a:p>
          <a:p>
            <a:endParaRPr lang="es-ES" b="1" dirty="0"/>
          </a:p>
        </p:txBody>
      </p:sp>
    </p:spTree>
    <p:extLst>
      <p:ext uri="{BB962C8B-B14F-4D97-AF65-F5344CB8AC3E}">
        <p14:creationId xmlns:p14="http://schemas.microsoft.com/office/powerpoint/2010/main" val="419785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2A0A27AF-7760-AC5D-4931-D27921773F2B}"/>
              </a:ext>
            </a:extLst>
          </p:cNvPr>
          <p:cNvSpPr txBox="1"/>
          <p:nvPr/>
        </p:nvSpPr>
        <p:spPr>
          <a:xfrm>
            <a:off x="3868290" y="620688"/>
            <a:ext cx="4880173" cy="2031325"/>
          </a:xfrm>
          <a:prstGeom prst="rect">
            <a:avLst/>
          </a:prstGeom>
          <a:noFill/>
        </p:spPr>
        <p:txBody>
          <a:bodyPr wrap="square" rtlCol="0">
            <a:spAutoFit/>
          </a:bodyPr>
          <a:lstStyle/>
          <a:p>
            <a:r>
              <a:rPr lang="es-ES" b="1" dirty="0"/>
              <a:t>R</a:t>
            </a:r>
            <a:r>
              <a:rPr lang="es-ES" dirty="0"/>
              <a:t>. </a:t>
            </a:r>
            <a:r>
              <a:rPr lang="es-ES" b="1" dirty="0"/>
              <a:t>“</a:t>
            </a:r>
            <a:r>
              <a:rPr lang="es-MX" dirty="0">
                <a:latin typeface="Avenir Next LT Pro Demi" panose="020B0704020202020204" pitchFamily="34" charset="0"/>
              </a:rPr>
              <a:t>Así que, ofrezcamos siempre a Dios, por medio de él, sacrificio de alabanza, es decir, frutos de labios que confiesan su nombre” (Heb.13:15). “… frutos de la labios que glorifiquen su Nombre” (</a:t>
            </a:r>
            <a:r>
              <a:rPr lang="es-MX" dirty="0">
                <a:latin typeface="Bierstadt" panose="020B0004020202020204" pitchFamily="34" charset="0"/>
              </a:rPr>
              <a:t>― </a:t>
            </a:r>
            <a:r>
              <a:rPr lang="es-MX" b="1" i="1" dirty="0">
                <a:latin typeface="Bierstadt" panose="020B0004020202020204" pitchFamily="34" charset="0"/>
              </a:rPr>
              <a:t>Biblia Pesshita</a:t>
            </a:r>
            <a:r>
              <a:rPr lang="es-MX" b="1" dirty="0">
                <a:latin typeface="Bierstadt" panose="020B0004020202020204" pitchFamily="34" charset="0"/>
              </a:rPr>
              <a:t>). “… el fruto de los labios que confiesan su nombre” </a:t>
            </a:r>
            <a:r>
              <a:rPr lang="es-MX" dirty="0">
                <a:latin typeface="Bierstadt" panose="020B0004020202020204" pitchFamily="34" charset="0"/>
              </a:rPr>
              <a:t>―</a:t>
            </a:r>
            <a:r>
              <a:rPr lang="es-MX" b="1" dirty="0">
                <a:latin typeface="Bierstadt" panose="020B0004020202020204" pitchFamily="34" charset="0"/>
              </a:rPr>
              <a:t>(</a:t>
            </a:r>
            <a:r>
              <a:rPr lang="es-MX" b="1" i="1" dirty="0">
                <a:latin typeface="Bierstadt" panose="020B0004020202020204" pitchFamily="34" charset="0"/>
              </a:rPr>
              <a:t>Biblia de Jerusalén</a:t>
            </a:r>
            <a:r>
              <a:rPr lang="es-MX" b="1" dirty="0">
                <a:latin typeface="Bierstadt" panose="020B0004020202020204" pitchFamily="34" charset="0"/>
              </a:rPr>
              <a:t>).</a:t>
            </a:r>
            <a:endParaRPr lang="es-ES" b="1" dirty="0">
              <a:latin typeface="Avenir Next LT Pro Demi" panose="020B0704020202020204" pitchFamily="34" charset="0"/>
            </a:endParaRPr>
          </a:p>
        </p:txBody>
      </p:sp>
      <p:sp>
        <p:nvSpPr>
          <p:cNvPr id="3" name="4 CuadroTexto">
            <a:extLst>
              <a:ext uri="{FF2B5EF4-FFF2-40B4-BE49-F238E27FC236}">
                <a16:creationId xmlns:a16="http://schemas.microsoft.com/office/drawing/2014/main" id="{7A846E58-4D06-57C1-2EFC-49D83F6A5D03}"/>
              </a:ext>
            </a:extLst>
          </p:cNvPr>
          <p:cNvSpPr txBox="1"/>
          <p:nvPr/>
        </p:nvSpPr>
        <p:spPr>
          <a:xfrm>
            <a:off x="3868290" y="2852936"/>
            <a:ext cx="4680520" cy="3416320"/>
          </a:xfrm>
          <a:prstGeom prst="rect">
            <a:avLst/>
          </a:prstGeom>
          <a:noFill/>
        </p:spPr>
        <p:txBody>
          <a:bodyPr wrap="square" rtlCol="0">
            <a:spAutoFit/>
          </a:bodyPr>
          <a:lstStyle/>
          <a:p>
            <a:r>
              <a:rPr lang="es-ES" b="1" dirty="0"/>
              <a:t>S. En un claro contraste con la adoración bajo el antiguo pacto que consistía en muchos ritos, ordenanzas y sacrificios de animales, el escritor a los Hebreos llama al Cristiano Hebreo a realizar una adoración “con sus labios” (v.15). A partir del Nuevo Pacto (Heb.8:13) el Cristiano se he convertido en un “sacerdote” (Apoc.1:5; 5:10) y su cuerpo es ahora el “templo” del Espíritu Santo (1 Cor.6:19) desde donde se ofrece en sacrificio vivo, santo y agradable (Rom.12:1).</a:t>
            </a:r>
          </a:p>
          <a:p>
            <a:endParaRPr lang="es-ES" b="1" dirty="0"/>
          </a:p>
        </p:txBody>
      </p:sp>
      <p:pic>
        <p:nvPicPr>
          <p:cNvPr id="2050" name="Picture 2" descr="Tres Razones de Porque Cantar es Esencial en la Vida del Discípulo |">
            <a:extLst>
              <a:ext uri="{FF2B5EF4-FFF2-40B4-BE49-F238E27FC236}">
                <a16:creationId xmlns:a16="http://schemas.microsoft.com/office/drawing/2014/main" id="{766760B5-33FE-6F55-D452-74875EA75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80728"/>
            <a:ext cx="3491881" cy="4392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92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31C1117D-D9A0-D6C4-3305-61936BFDDD7E}"/>
              </a:ext>
            </a:extLst>
          </p:cNvPr>
          <p:cNvSpPr txBox="1"/>
          <p:nvPr/>
        </p:nvSpPr>
        <p:spPr>
          <a:xfrm>
            <a:off x="3347864" y="188640"/>
            <a:ext cx="5328592" cy="1384995"/>
          </a:xfrm>
          <a:prstGeom prst="rect">
            <a:avLst/>
          </a:prstGeom>
          <a:noFill/>
        </p:spPr>
        <p:txBody>
          <a:bodyPr wrap="square" rtlCol="0">
            <a:spAutoFit/>
          </a:bodyPr>
          <a:lstStyle/>
          <a:p>
            <a:r>
              <a:rPr lang="es-ES" sz="2800" dirty="0">
                <a:latin typeface="Berlin Sans FB" pitchFamily="34" charset="0"/>
              </a:rPr>
              <a:t>III. Argumentos Formulados para Justificar el Uso de Instrumentos de Música en la Adoración. </a:t>
            </a:r>
          </a:p>
        </p:txBody>
      </p:sp>
      <p:pic>
        <p:nvPicPr>
          <p:cNvPr id="3074" name="Picture 2" descr="Un Arpa Oxidada | Voz de Victoria">
            <a:extLst>
              <a:ext uri="{FF2B5EF4-FFF2-40B4-BE49-F238E27FC236}">
                <a16:creationId xmlns:a16="http://schemas.microsoft.com/office/drawing/2014/main" id="{9E338A29-7266-D5B3-C7CC-9EF12F0F64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340768"/>
            <a:ext cx="3131840" cy="41764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3 CuadroTexto">
            <a:extLst>
              <a:ext uri="{FF2B5EF4-FFF2-40B4-BE49-F238E27FC236}">
                <a16:creationId xmlns:a16="http://schemas.microsoft.com/office/drawing/2014/main" id="{14D904A1-D103-CE0C-E9AA-8B9AFCB93741}"/>
              </a:ext>
            </a:extLst>
          </p:cNvPr>
          <p:cNvSpPr txBox="1"/>
          <p:nvPr/>
        </p:nvSpPr>
        <p:spPr>
          <a:xfrm>
            <a:off x="3310703" y="2216370"/>
            <a:ext cx="5328591" cy="3139321"/>
          </a:xfrm>
          <a:prstGeom prst="rect">
            <a:avLst/>
          </a:prstGeom>
          <a:noFill/>
        </p:spPr>
        <p:txBody>
          <a:bodyPr wrap="square" rtlCol="0">
            <a:spAutoFit/>
          </a:bodyPr>
          <a:lstStyle/>
          <a:p>
            <a:r>
              <a:rPr lang="es-ES" b="1" dirty="0"/>
              <a:t>A. El primero de muchos argumentos que los lideres religiosos usan y apelan para justificar el uso de instrumentos mecánicos en la adoración es que Apocalipsis habla de “Arpas en el Cielo”. Juan nos dice que los cuatros seres vivientes y los veinticuatro ancianos se “postraron delante del Cordero; todos tenían arpas, y copas de oro llenas de incienso, que son las oraciones de los santos” (Apoc.5:8). Mas adelante, Juan también dice  que escucho un estruendo de muchas aguas y una voz “como de arpistas que tocaban sus arpas” (14:2). </a:t>
            </a:r>
          </a:p>
        </p:txBody>
      </p:sp>
      <p:sp>
        <p:nvSpPr>
          <p:cNvPr id="5" name="4 CuadroTexto">
            <a:extLst>
              <a:ext uri="{FF2B5EF4-FFF2-40B4-BE49-F238E27FC236}">
                <a16:creationId xmlns:a16="http://schemas.microsoft.com/office/drawing/2014/main" id="{8CE5339D-580F-08DE-BD04-A18247F5B0ED}"/>
              </a:ext>
            </a:extLst>
          </p:cNvPr>
          <p:cNvSpPr txBox="1"/>
          <p:nvPr/>
        </p:nvSpPr>
        <p:spPr>
          <a:xfrm>
            <a:off x="3310703" y="5517232"/>
            <a:ext cx="5255813" cy="1200329"/>
          </a:xfrm>
          <a:prstGeom prst="rect">
            <a:avLst/>
          </a:prstGeom>
          <a:noFill/>
        </p:spPr>
        <p:txBody>
          <a:bodyPr wrap="square" rtlCol="0">
            <a:spAutoFit/>
          </a:bodyPr>
          <a:lstStyle/>
          <a:p>
            <a:r>
              <a:rPr lang="es-ES" b="1" dirty="0"/>
              <a:t>B. Nadie va a negar que Juan escucha “arpas” en el Cielo en las revelaciones. Pero ¿Son arpas </a:t>
            </a:r>
            <a:r>
              <a:rPr lang="es-ES" b="1" i="1" dirty="0"/>
              <a:t>literales</a:t>
            </a:r>
            <a:r>
              <a:rPr lang="es-ES" b="1" dirty="0"/>
              <a:t> o suenas “</a:t>
            </a:r>
            <a:r>
              <a:rPr lang="es-ES" b="1" i="1" dirty="0"/>
              <a:t>como arpas</a:t>
            </a:r>
            <a:r>
              <a:rPr lang="es-ES" b="1" dirty="0"/>
              <a:t>”? Si es literal el arpa también será literal “las copas de oro llenas de incienso”?</a:t>
            </a:r>
          </a:p>
        </p:txBody>
      </p:sp>
      <p:sp>
        <p:nvSpPr>
          <p:cNvPr id="6" name="4 CuadroTexto">
            <a:extLst>
              <a:ext uri="{FF2B5EF4-FFF2-40B4-BE49-F238E27FC236}">
                <a16:creationId xmlns:a16="http://schemas.microsoft.com/office/drawing/2014/main" id="{8F8B640F-C352-067E-36C9-B1D377FEEB7E}"/>
              </a:ext>
            </a:extLst>
          </p:cNvPr>
          <p:cNvSpPr txBox="1"/>
          <p:nvPr/>
        </p:nvSpPr>
        <p:spPr>
          <a:xfrm>
            <a:off x="3635897" y="1701969"/>
            <a:ext cx="2952328" cy="430887"/>
          </a:xfrm>
          <a:prstGeom prst="rect">
            <a:avLst/>
          </a:prstGeom>
          <a:noFill/>
        </p:spPr>
        <p:txBody>
          <a:bodyPr wrap="square" rtlCol="0">
            <a:spAutoFit/>
          </a:bodyPr>
          <a:lstStyle/>
          <a:p>
            <a:r>
              <a:rPr lang="es-ES" sz="2200" b="1" dirty="0"/>
              <a:t>1. ARPAS EN EL CIELO</a:t>
            </a:r>
          </a:p>
        </p:txBody>
      </p:sp>
    </p:spTree>
    <p:extLst>
      <p:ext uri="{BB962C8B-B14F-4D97-AF65-F5344CB8AC3E}">
        <p14:creationId xmlns:p14="http://schemas.microsoft.com/office/powerpoint/2010/main" val="190820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345F621A-03F2-7D44-E489-30447939AC82}"/>
              </a:ext>
            </a:extLst>
          </p:cNvPr>
          <p:cNvSpPr txBox="1"/>
          <p:nvPr/>
        </p:nvSpPr>
        <p:spPr>
          <a:xfrm>
            <a:off x="3352030" y="301511"/>
            <a:ext cx="5328591" cy="2308324"/>
          </a:xfrm>
          <a:prstGeom prst="rect">
            <a:avLst/>
          </a:prstGeom>
          <a:noFill/>
        </p:spPr>
        <p:txBody>
          <a:bodyPr wrap="square" rtlCol="0">
            <a:spAutoFit/>
          </a:bodyPr>
          <a:lstStyle/>
          <a:p>
            <a:r>
              <a:rPr lang="es-ES" b="1" dirty="0"/>
              <a:t>C. Debemos recordar que la mayoría de las figuras en Apocalipsis son altamente figurativas. Son tomadas de la tierra pero transmiten un significado espiritual para los creyentes. En el libro aparecen “un mar de vidrio semejante al cristal” (4:6), también un “león”, “un becerro”, “un águila” ¿Tendremos toda esta clase de animales también el la adoración solo porque aparecen en Apocalipsis? </a:t>
            </a:r>
          </a:p>
        </p:txBody>
      </p:sp>
      <p:sp>
        <p:nvSpPr>
          <p:cNvPr id="3" name="4 CuadroTexto">
            <a:extLst>
              <a:ext uri="{FF2B5EF4-FFF2-40B4-BE49-F238E27FC236}">
                <a16:creationId xmlns:a16="http://schemas.microsoft.com/office/drawing/2014/main" id="{CBA2995E-650C-2FC4-0D5C-6CB6377A1358}"/>
              </a:ext>
            </a:extLst>
          </p:cNvPr>
          <p:cNvSpPr txBox="1"/>
          <p:nvPr/>
        </p:nvSpPr>
        <p:spPr>
          <a:xfrm>
            <a:off x="3352029" y="2704852"/>
            <a:ext cx="5255813" cy="2308324"/>
          </a:xfrm>
          <a:prstGeom prst="rect">
            <a:avLst/>
          </a:prstGeom>
          <a:noFill/>
        </p:spPr>
        <p:txBody>
          <a:bodyPr wrap="square" rtlCol="0">
            <a:spAutoFit/>
          </a:bodyPr>
          <a:lstStyle/>
          <a:p>
            <a:r>
              <a:rPr lang="es-ES" b="1" dirty="0"/>
              <a:t>D. En el mismo Juan especifica que las “las copas llenas de incienso, que son las oraciones de los santos” (Apoc.5:8b).  La figura de un ángel con un incensario de oro añadiéndolo a las oraciones de los santos (8:3).  David en los Salmos dio esta interpretación de sus oraciones, “Suba mi oración delante de ti como el incienso, El don de mis manos como la ofrenda de la tarde” (Sal.141:2).</a:t>
            </a:r>
          </a:p>
        </p:txBody>
      </p:sp>
      <p:sp>
        <p:nvSpPr>
          <p:cNvPr id="4" name="4 CuadroTexto">
            <a:extLst>
              <a:ext uri="{FF2B5EF4-FFF2-40B4-BE49-F238E27FC236}">
                <a16:creationId xmlns:a16="http://schemas.microsoft.com/office/drawing/2014/main" id="{B343D0FD-DB2A-7E4E-916C-154D7789AAB9}"/>
              </a:ext>
            </a:extLst>
          </p:cNvPr>
          <p:cNvSpPr txBox="1"/>
          <p:nvPr/>
        </p:nvSpPr>
        <p:spPr>
          <a:xfrm>
            <a:off x="3321916" y="5229200"/>
            <a:ext cx="5255813" cy="1477328"/>
          </a:xfrm>
          <a:prstGeom prst="rect">
            <a:avLst/>
          </a:prstGeom>
          <a:noFill/>
        </p:spPr>
        <p:txBody>
          <a:bodyPr wrap="square" rtlCol="0">
            <a:spAutoFit/>
          </a:bodyPr>
          <a:lstStyle/>
          <a:p>
            <a:r>
              <a:rPr lang="es-ES" b="1" dirty="0"/>
              <a:t>E. Henry Alford dice:</a:t>
            </a:r>
            <a:r>
              <a:rPr lang="es-MX" b="1" dirty="0"/>
              <a:t> “No es natural suponer que las figuras descritas como los cuatro seres vivientes tengan arpas o frascos; e incluso si esto no se debe presionar” (</a:t>
            </a:r>
            <a:r>
              <a:rPr lang="es-MX" b="1" i="1" dirty="0"/>
              <a:t>The New Testament for English Readers</a:t>
            </a:r>
            <a:r>
              <a:rPr lang="es-MX" b="1" dirty="0"/>
              <a:t>, 4:1826).</a:t>
            </a:r>
            <a:endParaRPr lang="es-ES" b="1" dirty="0"/>
          </a:p>
        </p:txBody>
      </p:sp>
      <p:pic>
        <p:nvPicPr>
          <p:cNvPr id="7" name="Picture 6">
            <a:extLst>
              <a:ext uri="{FF2B5EF4-FFF2-40B4-BE49-F238E27FC236}">
                <a16:creationId xmlns:a16="http://schemas.microsoft.com/office/drawing/2014/main" id="{9A34FAF0-D56E-C796-2C3F-C1714A5BCC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12776"/>
            <a:ext cx="2987824" cy="46085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300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pas Raymundez - Arpa artesanal, modelo único y... | Facebook">
            <a:extLst>
              <a:ext uri="{FF2B5EF4-FFF2-40B4-BE49-F238E27FC236}">
                <a16:creationId xmlns:a16="http://schemas.microsoft.com/office/drawing/2014/main" id="{BB437BB7-12F1-6FB5-88E1-36AB84720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2987824" cy="4392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3 CuadroTexto">
            <a:extLst>
              <a:ext uri="{FF2B5EF4-FFF2-40B4-BE49-F238E27FC236}">
                <a16:creationId xmlns:a16="http://schemas.microsoft.com/office/drawing/2014/main" id="{B8EA7DEF-1EEE-DCCD-39BF-0A3410D3A7FB}"/>
              </a:ext>
            </a:extLst>
          </p:cNvPr>
          <p:cNvSpPr txBox="1"/>
          <p:nvPr/>
        </p:nvSpPr>
        <p:spPr>
          <a:xfrm>
            <a:off x="3421386" y="282461"/>
            <a:ext cx="5328591" cy="2031325"/>
          </a:xfrm>
          <a:prstGeom prst="rect">
            <a:avLst/>
          </a:prstGeom>
          <a:noFill/>
        </p:spPr>
        <p:txBody>
          <a:bodyPr wrap="square" rtlCol="0">
            <a:spAutoFit/>
          </a:bodyPr>
          <a:lstStyle/>
          <a:p>
            <a:r>
              <a:rPr lang="es-ES" b="1" dirty="0"/>
              <a:t>F. David Roper escribió: “</a:t>
            </a:r>
            <a:r>
              <a:rPr lang="es-MX" b="1" dirty="0"/>
              <a:t>Las arpas (o liras) aquí y en los capítulos 14 y 15 no son más literales que el incienso; y la mención de arpas no justifica más el tocarlas en la adoración Cristiana que la mención del incienso justifica la quema de incienso en el culto Cristiano”.</a:t>
            </a:r>
            <a:r>
              <a:rPr lang="es-ES" b="1" dirty="0"/>
              <a:t> (</a:t>
            </a:r>
            <a:r>
              <a:rPr lang="es-ES" b="1" i="1" dirty="0"/>
              <a:t>Revelation 1-11</a:t>
            </a:r>
            <a:r>
              <a:rPr lang="es-ES" b="1" dirty="0"/>
              <a:t>, Truth For Today Commentary, 234).</a:t>
            </a:r>
          </a:p>
        </p:txBody>
      </p:sp>
      <p:sp>
        <p:nvSpPr>
          <p:cNvPr id="4" name="4 CuadroTexto">
            <a:extLst>
              <a:ext uri="{FF2B5EF4-FFF2-40B4-BE49-F238E27FC236}">
                <a16:creationId xmlns:a16="http://schemas.microsoft.com/office/drawing/2014/main" id="{14297C3D-0C99-6D2B-53A5-7AD916D8C94F}"/>
              </a:ext>
            </a:extLst>
          </p:cNvPr>
          <p:cNvSpPr txBox="1"/>
          <p:nvPr/>
        </p:nvSpPr>
        <p:spPr>
          <a:xfrm>
            <a:off x="3381374" y="2492896"/>
            <a:ext cx="5255813" cy="1754326"/>
          </a:xfrm>
          <a:prstGeom prst="rect">
            <a:avLst/>
          </a:prstGeom>
          <a:noFill/>
        </p:spPr>
        <p:txBody>
          <a:bodyPr wrap="square" rtlCol="0">
            <a:spAutoFit/>
          </a:bodyPr>
          <a:lstStyle/>
          <a:p>
            <a:r>
              <a:rPr lang="es-ES" b="1" dirty="0"/>
              <a:t>G. No es un interpretación correcta  hacer que las arpas en el libro de Apocalipsis signifiquen arpas literales mucho menos es válido usar estos pasajes (5:8; 14:2) para justificar el uso el instrumentos musicales en la adoración que agrada a Dios hoy bajo en nuevo Pacto. </a:t>
            </a:r>
          </a:p>
        </p:txBody>
      </p:sp>
      <p:sp>
        <p:nvSpPr>
          <p:cNvPr id="5" name="4 CuadroTexto">
            <a:extLst>
              <a:ext uri="{FF2B5EF4-FFF2-40B4-BE49-F238E27FC236}">
                <a16:creationId xmlns:a16="http://schemas.microsoft.com/office/drawing/2014/main" id="{D03AA634-86EF-90CA-398F-2F105FA53288}"/>
              </a:ext>
            </a:extLst>
          </p:cNvPr>
          <p:cNvSpPr txBox="1"/>
          <p:nvPr/>
        </p:nvSpPr>
        <p:spPr>
          <a:xfrm>
            <a:off x="3381373" y="4554994"/>
            <a:ext cx="5255813" cy="1754326"/>
          </a:xfrm>
          <a:prstGeom prst="rect">
            <a:avLst/>
          </a:prstGeom>
          <a:noFill/>
        </p:spPr>
        <p:txBody>
          <a:bodyPr wrap="square" rtlCol="0">
            <a:spAutoFit/>
          </a:bodyPr>
          <a:lstStyle/>
          <a:p>
            <a:r>
              <a:rPr lang="es-ES" b="1" dirty="0"/>
              <a:t>H. No tocarán los Cristianos redimidos en el cielo con arpas literales como tampoco habrá matrimonios en el cielo. Jesús dijo: “Porque en la resurrección ni se casarán ni se darán en casamiento, sino serán como los ángeles de Dios en el cielo” (Mat.22:30).</a:t>
            </a:r>
          </a:p>
        </p:txBody>
      </p:sp>
    </p:spTree>
    <p:extLst>
      <p:ext uri="{BB962C8B-B14F-4D97-AF65-F5344CB8AC3E}">
        <p14:creationId xmlns:p14="http://schemas.microsoft.com/office/powerpoint/2010/main" val="422212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a:extLst>
              <a:ext uri="{FF2B5EF4-FFF2-40B4-BE49-F238E27FC236}">
                <a16:creationId xmlns:a16="http://schemas.microsoft.com/office/drawing/2014/main" id="{D28DDB67-14A2-1B40-3788-29F2B02E1F56}"/>
              </a:ext>
            </a:extLst>
          </p:cNvPr>
          <p:cNvSpPr txBox="1"/>
          <p:nvPr/>
        </p:nvSpPr>
        <p:spPr>
          <a:xfrm>
            <a:off x="4031432" y="167730"/>
            <a:ext cx="5112568" cy="769441"/>
          </a:xfrm>
          <a:prstGeom prst="rect">
            <a:avLst/>
          </a:prstGeom>
          <a:noFill/>
        </p:spPr>
        <p:txBody>
          <a:bodyPr wrap="square" rtlCol="0">
            <a:spAutoFit/>
          </a:bodyPr>
          <a:lstStyle/>
          <a:p>
            <a:r>
              <a:rPr lang="es-ES" sz="2200" b="1" dirty="0"/>
              <a:t>2. EL INSTRUMENTO ES SOLO UNA AYUDA</a:t>
            </a:r>
          </a:p>
        </p:txBody>
      </p:sp>
      <p:sp>
        <p:nvSpPr>
          <p:cNvPr id="3" name="3 CuadroTexto">
            <a:extLst>
              <a:ext uri="{FF2B5EF4-FFF2-40B4-BE49-F238E27FC236}">
                <a16:creationId xmlns:a16="http://schemas.microsoft.com/office/drawing/2014/main" id="{B2668288-F804-154B-2FF7-7A05218287A8}"/>
              </a:ext>
            </a:extLst>
          </p:cNvPr>
          <p:cNvSpPr txBox="1"/>
          <p:nvPr/>
        </p:nvSpPr>
        <p:spPr>
          <a:xfrm>
            <a:off x="3563118" y="1114578"/>
            <a:ext cx="5328591" cy="923330"/>
          </a:xfrm>
          <a:prstGeom prst="rect">
            <a:avLst/>
          </a:prstGeom>
          <a:noFill/>
        </p:spPr>
        <p:txBody>
          <a:bodyPr wrap="square" rtlCol="0">
            <a:spAutoFit/>
          </a:bodyPr>
          <a:lstStyle/>
          <a:p>
            <a:r>
              <a:rPr lang="es-ES" b="1" dirty="0"/>
              <a:t>A. En un esfuerzo por justificar el instrumento algunos dicen que es solo “Una Ayuda”. Como lo seria el “bastón” al cojo, o el mango a la sartén. </a:t>
            </a:r>
          </a:p>
        </p:txBody>
      </p:sp>
      <p:sp>
        <p:nvSpPr>
          <p:cNvPr id="4" name="4 CuadroTexto">
            <a:extLst>
              <a:ext uri="{FF2B5EF4-FFF2-40B4-BE49-F238E27FC236}">
                <a16:creationId xmlns:a16="http://schemas.microsoft.com/office/drawing/2014/main" id="{91AD45BB-6746-2488-6EA5-8828F322CEDB}"/>
              </a:ext>
            </a:extLst>
          </p:cNvPr>
          <p:cNvSpPr txBox="1"/>
          <p:nvPr/>
        </p:nvSpPr>
        <p:spPr>
          <a:xfrm>
            <a:off x="3563117" y="2261771"/>
            <a:ext cx="5255813" cy="2031325"/>
          </a:xfrm>
          <a:prstGeom prst="rect">
            <a:avLst/>
          </a:prstGeom>
          <a:noFill/>
        </p:spPr>
        <p:txBody>
          <a:bodyPr wrap="square" rtlCol="0">
            <a:spAutoFit/>
          </a:bodyPr>
          <a:lstStyle/>
          <a:p>
            <a:r>
              <a:rPr lang="es-ES" b="1" dirty="0"/>
              <a:t>B. Debemos clarificar la diferencia entre una “ayuda” y “una adición” o “añadidura”  para cumplir un mandamiento de Dios. Jesús dijo: Id, y hace discípulos a todas las naciones” (Mat.28:19). El especificó el mandamiento “haced discípulos” pero no especificó los medios para cumplirlo, de modo que podemos ir en automóvil, en tren o a pie. </a:t>
            </a:r>
          </a:p>
        </p:txBody>
      </p:sp>
      <p:pic>
        <p:nvPicPr>
          <p:cNvPr id="3074" name="Picture 2" descr="Adorar: una decisión de todos los días | La Corriente | Una voz en  movimiento">
            <a:extLst>
              <a:ext uri="{FF2B5EF4-FFF2-40B4-BE49-F238E27FC236}">
                <a16:creationId xmlns:a16="http://schemas.microsoft.com/office/drawing/2014/main" id="{5894022C-DBC6-14DA-B76E-DBF54D94C6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3203848" cy="5143500"/>
          </a:xfrm>
          <a:prstGeom prst="rect">
            <a:avLst/>
          </a:prstGeom>
          <a:noFill/>
          <a:extLst>
            <a:ext uri="{909E8E84-426E-40DD-AFC4-6F175D3DCCD1}">
              <a14:hiddenFill xmlns:a14="http://schemas.microsoft.com/office/drawing/2010/main">
                <a:solidFill>
                  <a:srgbClr val="FFFFFF"/>
                </a:solidFill>
              </a14:hiddenFill>
            </a:ext>
          </a:extLst>
        </p:spPr>
      </p:pic>
      <p:sp>
        <p:nvSpPr>
          <p:cNvPr id="6" name="4 CuadroTexto">
            <a:extLst>
              <a:ext uri="{FF2B5EF4-FFF2-40B4-BE49-F238E27FC236}">
                <a16:creationId xmlns:a16="http://schemas.microsoft.com/office/drawing/2014/main" id="{341ABBBD-2863-A6C9-2E70-7AC1651DF02B}"/>
              </a:ext>
            </a:extLst>
          </p:cNvPr>
          <p:cNvSpPr txBox="1"/>
          <p:nvPr/>
        </p:nvSpPr>
        <p:spPr>
          <a:xfrm>
            <a:off x="3563118" y="4516959"/>
            <a:ext cx="5255813" cy="2031325"/>
          </a:xfrm>
          <a:prstGeom prst="rect">
            <a:avLst/>
          </a:prstGeom>
          <a:noFill/>
        </p:spPr>
        <p:txBody>
          <a:bodyPr wrap="square" rtlCol="0">
            <a:spAutoFit/>
          </a:bodyPr>
          <a:lstStyle/>
          <a:p>
            <a:r>
              <a:rPr lang="es-ES" b="1" dirty="0"/>
              <a:t>C. Ellos dicen que el instrumento como la guitarra o el piano ayuda a ejecutar el mandamiento tal como lo hace el libro de canticos o himnario. Pero los pasajes que autorizan el canto (como Col.3:16 y Efe.5:19, etc.) hablan de “enseñándonos” y “exhortándonos”, la guitarra o el órgano no enseña o exhorta por mis misma. </a:t>
            </a:r>
          </a:p>
        </p:txBody>
      </p:sp>
    </p:spTree>
    <p:extLst>
      <p:ext uri="{BB962C8B-B14F-4D97-AF65-F5344CB8AC3E}">
        <p14:creationId xmlns:p14="http://schemas.microsoft.com/office/powerpoint/2010/main" val="252756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1)">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a Súplica del Rey David en Salmos 54:2 - SantosdeSion.org">
            <a:extLst>
              <a:ext uri="{FF2B5EF4-FFF2-40B4-BE49-F238E27FC236}">
                <a16:creationId xmlns:a16="http://schemas.microsoft.com/office/drawing/2014/main" id="{4FA891B5-C94F-3D9D-AD37-C4B7146A5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784"/>
            <a:ext cx="3059832" cy="3816424"/>
          </a:xfrm>
          <a:prstGeom prst="rect">
            <a:avLst/>
          </a:prstGeom>
          <a:noFill/>
          <a:extLst>
            <a:ext uri="{909E8E84-426E-40DD-AFC4-6F175D3DCCD1}">
              <a14:hiddenFill xmlns:a14="http://schemas.microsoft.com/office/drawing/2010/main">
                <a:solidFill>
                  <a:srgbClr val="FFFFFF"/>
                </a:solidFill>
              </a14:hiddenFill>
            </a:ext>
          </a:extLst>
        </p:spPr>
      </p:pic>
      <p:sp>
        <p:nvSpPr>
          <p:cNvPr id="3" name="4 CuadroTexto">
            <a:extLst>
              <a:ext uri="{FF2B5EF4-FFF2-40B4-BE49-F238E27FC236}">
                <a16:creationId xmlns:a16="http://schemas.microsoft.com/office/drawing/2014/main" id="{980275AF-AC2B-8931-52E3-3162E5B089D8}"/>
              </a:ext>
            </a:extLst>
          </p:cNvPr>
          <p:cNvSpPr txBox="1"/>
          <p:nvPr/>
        </p:nvSpPr>
        <p:spPr>
          <a:xfrm>
            <a:off x="4031432" y="167730"/>
            <a:ext cx="5112568" cy="430887"/>
          </a:xfrm>
          <a:prstGeom prst="rect">
            <a:avLst/>
          </a:prstGeom>
          <a:noFill/>
        </p:spPr>
        <p:txBody>
          <a:bodyPr wrap="square" rtlCol="0">
            <a:spAutoFit/>
          </a:bodyPr>
          <a:lstStyle/>
          <a:p>
            <a:r>
              <a:rPr lang="es-ES" sz="2200" b="1" dirty="0"/>
              <a:t>3. DAVID USO INSTRUMENTOS</a:t>
            </a:r>
          </a:p>
        </p:txBody>
      </p:sp>
      <p:sp>
        <p:nvSpPr>
          <p:cNvPr id="4" name="3 CuadroTexto">
            <a:extLst>
              <a:ext uri="{FF2B5EF4-FFF2-40B4-BE49-F238E27FC236}">
                <a16:creationId xmlns:a16="http://schemas.microsoft.com/office/drawing/2014/main" id="{3E1982B2-79ED-CCEC-8BB3-495ED568F37D}"/>
              </a:ext>
            </a:extLst>
          </p:cNvPr>
          <p:cNvSpPr txBox="1"/>
          <p:nvPr/>
        </p:nvSpPr>
        <p:spPr>
          <a:xfrm>
            <a:off x="3419874" y="835382"/>
            <a:ext cx="5328591" cy="1754326"/>
          </a:xfrm>
          <a:prstGeom prst="rect">
            <a:avLst/>
          </a:prstGeom>
          <a:noFill/>
        </p:spPr>
        <p:txBody>
          <a:bodyPr wrap="square" rtlCol="0">
            <a:spAutoFit/>
          </a:bodyPr>
          <a:lstStyle/>
          <a:p>
            <a:r>
              <a:rPr lang="es-ES" b="1" dirty="0"/>
              <a:t>A. Es verdad que David era un hábil cantor y sabía tocar el arpa. La usó para alejar el mal espíritu de Saul (1 Sam.16:23). David y toda la casa de Israel “danzaban con toda clase de instrumentos de madera… con arpas, salterios, panderos, flautas y címbalos” (2 Sam.6:5).</a:t>
            </a:r>
          </a:p>
        </p:txBody>
      </p:sp>
      <p:sp>
        <p:nvSpPr>
          <p:cNvPr id="5" name="4 CuadroTexto">
            <a:extLst>
              <a:ext uri="{FF2B5EF4-FFF2-40B4-BE49-F238E27FC236}">
                <a16:creationId xmlns:a16="http://schemas.microsoft.com/office/drawing/2014/main" id="{BFFB07DC-790A-71A0-F66E-49FD7876E409}"/>
              </a:ext>
            </a:extLst>
          </p:cNvPr>
          <p:cNvSpPr txBox="1"/>
          <p:nvPr/>
        </p:nvSpPr>
        <p:spPr>
          <a:xfrm>
            <a:off x="3400055" y="2780928"/>
            <a:ext cx="5255813" cy="1477328"/>
          </a:xfrm>
          <a:prstGeom prst="rect">
            <a:avLst/>
          </a:prstGeom>
          <a:noFill/>
        </p:spPr>
        <p:txBody>
          <a:bodyPr wrap="square" rtlCol="0">
            <a:spAutoFit/>
          </a:bodyPr>
          <a:lstStyle/>
          <a:p>
            <a:r>
              <a:rPr lang="es-ES" b="1" dirty="0"/>
              <a:t>B. Primero debemos entender que es Cristo </a:t>
            </a:r>
            <a:r>
              <a:rPr lang="es-ES" b="1" i="1" dirty="0"/>
              <a:t>no David</a:t>
            </a:r>
            <a:r>
              <a:rPr lang="es-ES" b="1" dirty="0"/>
              <a:t> el modelo a seguir en la adoración bajo el Nuevo Pacto o Testamento. Segundo, que aunque David los empleó, él lo usó bajo el antiguo Pacto. Un pacto que fue abolido en la cruz de Cristo.</a:t>
            </a:r>
          </a:p>
        </p:txBody>
      </p:sp>
      <p:sp>
        <p:nvSpPr>
          <p:cNvPr id="6" name="4 CuadroTexto">
            <a:extLst>
              <a:ext uri="{FF2B5EF4-FFF2-40B4-BE49-F238E27FC236}">
                <a16:creationId xmlns:a16="http://schemas.microsoft.com/office/drawing/2014/main" id="{BEFA6F7B-D927-49C0-607C-428F578C261F}"/>
              </a:ext>
            </a:extLst>
          </p:cNvPr>
          <p:cNvSpPr txBox="1"/>
          <p:nvPr/>
        </p:nvSpPr>
        <p:spPr>
          <a:xfrm>
            <a:off x="3424810" y="4540566"/>
            <a:ext cx="5255813" cy="1754326"/>
          </a:xfrm>
          <a:prstGeom prst="rect">
            <a:avLst/>
          </a:prstGeom>
          <a:noFill/>
        </p:spPr>
        <p:txBody>
          <a:bodyPr wrap="square" rtlCol="0">
            <a:spAutoFit/>
          </a:bodyPr>
          <a:lstStyle/>
          <a:p>
            <a:r>
              <a:rPr lang="es-ES" b="1" dirty="0"/>
              <a:t>C. Pero si vamos a seguir a lo que hizo David, David ofreció bueyes y carneros en sacrificio. ¿Los vamos a ofrecer nosotros también durante la adoración? David guardó el séptimo día, ¿Vamos a guardar el Sábado también? David tuvo 8 esposas y 10 concubinas , ¿Es correcto hacer esto hoy (1 Cor.7:2?</a:t>
            </a:r>
          </a:p>
        </p:txBody>
      </p:sp>
    </p:spTree>
    <p:extLst>
      <p:ext uri="{BB962C8B-B14F-4D97-AF65-F5344CB8AC3E}">
        <p14:creationId xmlns:p14="http://schemas.microsoft.com/office/powerpoint/2010/main" val="102800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a:extLst>
              <a:ext uri="{FF2B5EF4-FFF2-40B4-BE49-F238E27FC236}">
                <a16:creationId xmlns:a16="http://schemas.microsoft.com/office/drawing/2014/main" id="{C45932B4-1DBB-BCF1-E183-742596B47F2B}"/>
              </a:ext>
            </a:extLst>
          </p:cNvPr>
          <p:cNvSpPr txBox="1"/>
          <p:nvPr/>
        </p:nvSpPr>
        <p:spPr>
          <a:xfrm>
            <a:off x="4031432" y="167730"/>
            <a:ext cx="4933056" cy="430887"/>
          </a:xfrm>
          <a:prstGeom prst="rect">
            <a:avLst/>
          </a:prstGeom>
          <a:noFill/>
        </p:spPr>
        <p:txBody>
          <a:bodyPr wrap="square" rtlCol="0">
            <a:spAutoFit/>
          </a:bodyPr>
          <a:lstStyle/>
          <a:p>
            <a:r>
              <a:rPr lang="es-ES" sz="2200" b="1" dirty="0"/>
              <a:t>4. ¿Y DONDE LA BIBLIA DICE QUE NO?</a:t>
            </a:r>
          </a:p>
        </p:txBody>
      </p:sp>
      <p:sp>
        <p:nvSpPr>
          <p:cNvPr id="3" name="3 CuadroTexto">
            <a:extLst>
              <a:ext uri="{FF2B5EF4-FFF2-40B4-BE49-F238E27FC236}">
                <a16:creationId xmlns:a16="http://schemas.microsoft.com/office/drawing/2014/main" id="{EBF9C603-A4B0-8629-3B01-95DCA3BFA594}"/>
              </a:ext>
            </a:extLst>
          </p:cNvPr>
          <p:cNvSpPr txBox="1"/>
          <p:nvPr/>
        </p:nvSpPr>
        <p:spPr>
          <a:xfrm>
            <a:off x="3419874" y="835382"/>
            <a:ext cx="5328591" cy="1200329"/>
          </a:xfrm>
          <a:prstGeom prst="rect">
            <a:avLst/>
          </a:prstGeom>
          <a:noFill/>
        </p:spPr>
        <p:txBody>
          <a:bodyPr wrap="square" rtlCol="0">
            <a:spAutoFit/>
          </a:bodyPr>
          <a:lstStyle/>
          <a:p>
            <a:r>
              <a:rPr lang="es-ES" b="1" dirty="0"/>
              <a:t>A. En un esfuerzo más determinado por algunos para introducir la música en la adoración lanzan la pregunta desafiante, ¿</a:t>
            </a:r>
            <a:r>
              <a:rPr lang="es-ES" b="1" i="1" dirty="0"/>
              <a:t>Y Donde la Biblia dice que No debemos usar los instrumentos en el Culto?</a:t>
            </a:r>
          </a:p>
        </p:txBody>
      </p:sp>
      <p:sp>
        <p:nvSpPr>
          <p:cNvPr id="4" name="4 CuadroTexto">
            <a:extLst>
              <a:ext uri="{FF2B5EF4-FFF2-40B4-BE49-F238E27FC236}">
                <a16:creationId xmlns:a16="http://schemas.microsoft.com/office/drawing/2014/main" id="{65759273-3D82-5680-A0DA-78380F0E407F}"/>
              </a:ext>
            </a:extLst>
          </p:cNvPr>
          <p:cNvSpPr txBox="1"/>
          <p:nvPr/>
        </p:nvSpPr>
        <p:spPr>
          <a:xfrm>
            <a:off x="3419874" y="2300679"/>
            <a:ext cx="5255813" cy="2308324"/>
          </a:xfrm>
          <a:prstGeom prst="rect">
            <a:avLst/>
          </a:prstGeom>
          <a:noFill/>
        </p:spPr>
        <p:txBody>
          <a:bodyPr wrap="square" rtlCol="0">
            <a:spAutoFit/>
          </a:bodyPr>
          <a:lstStyle/>
          <a:p>
            <a:r>
              <a:rPr lang="es-ES" b="1" dirty="0"/>
              <a:t>B. En la Celebración de la Cena del Señor, ¿Podemos usar galletas en lugar de pan sin levadura? o ¿Podemos usar Coca Cola en lugar de jugo de la uva? (Mat.26:26-29; 1 Cor.11:23-25). Pero ¿Dónde la Biblia dice que no? Entendemos que cuando las Escrituras especifican “pan” y “jugo de la vid” todos las demás clases de pan y jugo están </a:t>
            </a:r>
            <a:r>
              <a:rPr lang="es-ES" b="1" i="1" dirty="0"/>
              <a:t>excluidas</a:t>
            </a:r>
            <a:r>
              <a:rPr lang="es-ES" b="1" dirty="0"/>
              <a:t> del mandamiento.</a:t>
            </a:r>
          </a:p>
        </p:txBody>
      </p:sp>
      <p:sp>
        <p:nvSpPr>
          <p:cNvPr id="5" name="4 CuadroTexto">
            <a:extLst>
              <a:ext uri="{FF2B5EF4-FFF2-40B4-BE49-F238E27FC236}">
                <a16:creationId xmlns:a16="http://schemas.microsoft.com/office/drawing/2014/main" id="{B9A1D43C-7500-4E38-ECFB-DD5AA07C4181}"/>
              </a:ext>
            </a:extLst>
          </p:cNvPr>
          <p:cNvSpPr txBox="1"/>
          <p:nvPr/>
        </p:nvSpPr>
        <p:spPr>
          <a:xfrm>
            <a:off x="3492652" y="4819645"/>
            <a:ext cx="5255813" cy="1754326"/>
          </a:xfrm>
          <a:prstGeom prst="rect">
            <a:avLst/>
          </a:prstGeom>
          <a:noFill/>
        </p:spPr>
        <p:txBody>
          <a:bodyPr wrap="square" rtlCol="0">
            <a:spAutoFit/>
          </a:bodyPr>
          <a:lstStyle/>
          <a:p>
            <a:r>
              <a:rPr lang="es-ES" b="1" dirty="0"/>
              <a:t>C. Cuando Dios especificó a Noé “Hazte un arca de madera de gofer” (Gén.6:14). ¿Podría haberla construido de otra madera como el pino o el cedro? </a:t>
            </a:r>
            <a:r>
              <a:rPr lang="es-ES" b="1" i="1" dirty="0"/>
              <a:t>¿Dónde la Biblia dice que no? </a:t>
            </a:r>
            <a:r>
              <a:rPr lang="es-ES" b="1" dirty="0"/>
              <a:t>Pero Noé siendo un hombre recto se dice que “Noé lo hizo así; todo lo hizo conforme a lo que Dios había mandado” (v.22).</a:t>
            </a:r>
          </a:p>
        </p:txBody>
      </p:sp>
      <p:pic>
        <p:nvPicPr>
          <p:cNvPr id="5122" name="Picture 2" descr="Debemos seguir cantando los himnos de Hillsong pese a los escándalos?">
            <a:extLst>
              <a:ext uri="{FF2B5EF4-FFF2-40B4-BE49-F238E27FC236}">
                <a16:creationId xmlns:a16="http://schemas.microsoft.com/office/drawing/2014/main" id="{8CE76E1A-9D47-F76E-A2FA-8F93D02606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76375"/>
            <a:ext cx="3059832" cy="39052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38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arn(inVertical)">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a:extLst>
              <a:ext uri="{FF2B5EF4-FFF2-40B4-BE49-F238E27FC236}">
                <a16:creationId xmlns:a16="http://schemas.microsoft.com/office/drawing/2014/main" id="{73D89D5B-CE6D-85EC-F942-8D94F156DA54}"/>
              </a:ext>
            </a:extLst>
          </p:cNvPr>
          <p:cNvSpPr txBox="1"/>
          <p:nvPr/>
        </p:nvSpPr>
        <p:spPr>
          <a:xfrm>
            <a:off x="3851920" y="188640"/>
            <a:ext cx="4933056" cy="430887"/>
          </a:xfrm>
          <a:prstGeom prst="rect">
            <a:avLst/>
          </a:prstGeom>
          <a:noFill/>
        </p:spPr>
        <p:txBody>
          <a:bodyPr wrap="square" rtlCol="0">
            <a:spAutoFit/>
          </a:bodyPr>
          <a:lstStyle/>
          <a:p>
            <a:r>
              <a:rPr lang="es-ES" sz="2200" b="1" dirty="0"/>
              <a:t>4. EL VERBO GRIEGO “PSALLO”</a:t>
            </a:r>
          </a:p>
        </p:txBody>
      </p:sp>
      <p:sp>
        <p:nvSpPr>
          <p:cNvPr id="3" name="3 CuadroTexto">
            <a:extLst>
              <a:ext uri="{FF2B5EF4-FFF2-40B4-BE49-F238E27FC236}">
                <a16:creationId xmlns:a16="http://schemas.microsoft.com/office/drawing/2014/main" id="{BBD73E7D-14C2-9C68-AAFE-26354BE22C1D}"/>
              </a:ext>
            </a:extLst>
          </p:cNvPr>
          <p:cNvSpPr txBox="1"/>
          <p:nvPr/>
        </p:nvSpPr>
        <p:spPr>
          <a:xfrm>
            <a:off x="3419874" y="835382"/>
            <a:ext cx="5328591" cy="1200329"/>
          </a:xfrm>
          <a:prstGeom prst="rect">
            <a:avLst/>
          </a:prstGeom>
          <a:noFill/>
        </p:spPr>
        <p:txBody>
          <a:bodyPr wrap="square" rtlCol="0">
            <a:spAutoFit/>
          </a:bodyPr>
          <a:lstStyle/>
          <a:p>
            <a:r>
              <a:rPr lang="es-ES" b="1" dirty="0"/>
              <a:t>A. Quizás sea el mejor de los argumentos presentados por los que los usan. Dicen que la palabra Griega “Psallo” indica el tocar el instrumento.</a:t>
            </a:r>
            <a:endParaRPr lang="es-ES" b="1" i="1" dirty="0"/>
          </a:p>
        </p:txBody>
      </p:sp>
      <p:sp>
        <p:nvSpPr>
          <p:cNvPr id="4" name="4 CuadroTexto">
            <a:extLst>
              <a:ext uri="{FF2B5EF4-FFF2-40B4-BE49-F238E27FC236}">
                <a16:creationId xmlns:a16="http://schemas.microsoft.com/office/drawing/2014/main" id="{BD428076-4515-9BC9-9F45-983B30E34CB6}"/>
              </a:ext>
            </a:extLst>
          </p:cNvPr>
          <p:cNvSpPr txBox="1"/>
          <p:nvPr/>
        </p:nvSpPr>
        <p:spPr>
          <a:xfrm>
            <a:off x="3419874" y="2226657"/>
            <a:ext cx="5255813" cy="2862322"/>
          </a:xfrm>
          <a:prstGeom prst="rect">
            <a:avLst/>
          </a:prstGeom>
          <a:noFill/>
        </p:spPr>
        <p:txBody>
          <a:bodyPr wrap="square" rtlCol="0">
            <a:spAutoFit/>
          </a:bodyPr>
          <a:lstStyle/>
          <a:p>
            <a:r>
              <a:rPr lang="es-ES" b="1" dirty="0"/>
              <a:t>B. Joseph Thayer define la palabra Griega “Psallo” </a:t>
            </a:r>
            <a:r>
              <a:rPr lang="el-GR" b="1" dirty="0"/>
              <a:t>Ψαλμός</a:t>
            </a:r>
            <a:r>
              <a:rPr lang="es-MX" b="1" dirty="0"/>
              <a:t> </a:t>
            </a:r>
            <a:r>
              <a:rPr lang="es-ES" b="1" dirty="0"/>
              <a:t>(Salmos) como sigue: </a:t>
            </a:r>
            <a:r>
              <a:rPr lang="es-MX" b="1" dirty="0"/>
              <a:t>"un golpe, un tintineo, específicamente, un toque de las cuerdas de un instrumento musical... Por lo tanto, un cántico piadoso, un salmo, Ef.5:19; Col.3:16” (</a:t>
            </a:r>
            <a:r>
              <a:rPr lang="es-MX" b="1" i="1" dirty="0"/>
              <a:t>Thayer´s Greek-English Lexicon of the New Testament</a:t>
            </a:r>
            <a:r>
              <a:rPr lang="es-MX" b="1" dirty="0"/>
              <a:t>, 675).Wesley Perschbacher “impulso, tacto, de las cuerdas de un instrumento de cuerda; en el N. T. un cántico sagrado, salmo, 1 Cor.14:26; Ef.5:19)” (</a:t>
            </a:r>
            <a:r>
              <a:rPr lang="es-MX" b="1" i="1" dirty="0"/>
              <a:t>The New Analytical Greek Lexicon</a:t>
            </a:r>
            <a:r>
              <a:rPr lang="es-MX" b="1" dirty="0"/>
              <a:t>). </a:t>
            </a:r>
            <a:endParaRPr lang="es-ES" b="1" dirty="0"/>
          </a:p>
        </p:txBody>
      </p:sp>
      <p:sp>
        <p:nvSpPr>
          <p:cNvPr id="5" name="4 CuadroTexto">
            <a:extLst>
              <a:ext uri="{FF2B5EF4-FFF2-40B4-BE49-F238E27FC236}">
                <a16:creationId xmlns:a16="http://schemas.microsoft.com/office/drawing/2014/main" id="{C5B487F7-5AB0-B975-EDE5-48831C026EB9}"/>
              </a:ext>
            </a:extLst>
          </p:cNvPr>
          <p:cNvSpPr txBox="1"/>
          <p:nvPr/>
        </p:nvSpPr>
        <p:spPr>
          <a:xfrm>
            <a:off x="3419873" y="5332313"/>
            <a:ext cx="5255813" cy="1200329"/>
          </a:xfrm>
          <a:prstGeom prst="rect">
            <a:avLst/>
          </a:prstGeom>
          <a:noFill/>
        </p:spPr>
        <p:txBody>
          <a:bodyPr wrap="square" rtlCol="0">
            <a:spAutoFit/>
          </a:bodyPr>
          <a:lstStyle/>
          <a:p>
            <a:r>
              <a:rPr lang="es-ES" b="1" dirty="0"/>
              <a:t>C. Con todo y estas respetadas autoridades en el Griego del N. T. todavía no se puede construir un argumento solido que autorice la música instrumental en el canto. </a:t>
            </a:r>
          </a:p>
        </p:txBody>
      </p:sp>
      <p:pic>
        <p:nvPicPr>
          <p:cNvPr id="6146" name="Picture 2" descr="Joven cristiano orando con palabras y cantando alabanzas a dios leyendo las  escrituras y compartiendo el evangelio con espacio de copia | Foto Premium">
            <a:extLst>
              <a:ext uri="{FF2B5EF4-FFF2-40B4-BE49-F238E27FC236}">
                <a16:creationId xmlns:a16="http://schemas.microsoft.com/office/drawing/2014/main" id="{E688860C-30EC-06C8-CC2E-8D70732BB1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33513"/>
            <a:ext cx="3203847" cy="3990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64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31C600DE-D5BB-1C5F-254A-3BF2465F89E1}"/>
              </a:ext>
            </a:extLst>
          </p:cNvPr>
          <p:cNvSpPr txBox="1"/>
          <p:nvPr/>
        </p:nvSpPr>
        <p:spPr>
          <a:xfrm>
            <a:off x="3635896" y="188640"/>
            <a:ext cx="5328591" cy="1200329"/>
          </a:xfrm>
          <a:prstGeom prst="rect">
            <a:avLst/>
          </a:prstGeom>
          <a:noFill/>
        </p:spPr>
        <p:txBody>
          <a:bodyPr wrap="square" rtlCol="0">
            <a:spAutoFit/>
          </a:bodyPr>
          <a:lstStyle/>
          <a:p>
            <a:r>
              <a:rPr lang="es-ES" b="1" dirty="0"/>
              <a:t>D. Pero si “Psallo” significa </a:t>
            </a:r>
            <a:r>
              <a:rPr lang="es-MX" b="1" dirty="0"/>
              <a:t>tocar instrumentos mecánicos, entonces </a:t>
            </a:r>
            <a:r>
              <a:rPr lang="es-MX" b="1" i="1" dirty="0"/>
              <a:t>todos</a:t>
            </a:r>
            <a:r>
              <a:rPr lang="es-MX" b="1" dirty="0"/>
              <a:t> los Cristianos tendríamos que tocarlos y no solamente </a:t>
            </a:r>
            <a:r>
              <a:rPr lang="es-MX" b="1" i="1" dirty="0"/>
              <a:t>uno</a:t>
            </a:r>
            <a:r>
              <a:rPr lang="es-MX" b="1" dirty="0"/>
              <a:t>, porque el mandamiento es para todos!</a:t>
            </a:r>
            <a:endParaRPr lang="es-ES" b="1" i="1" dirty="0"/>
          </a:p>
        </p:txBody>
      </p:sp>
      <p:sp>
        <p:nvSpPr>
          <p:cNvPr id="3" name="4 CuadroTexto">
            <a:extLst>
              <a:ext uri="{FF2B5EF4-FFF2-40B4-BE49-F238E27FC236}">
                <a16:creationId xmlns:a16="http://schemas.microsoft.com/office/drawing/2014/main" id="{4F390E56-1F19-BF26-F30A-0FA97E281CC6}"/>
              </a:ext>
            </a:extLst>
          </p:cNvPr>
          <p:cNvSpPr txBox="1"/>
          <p:nvPr/>
        </p:nvSpPr>
        <p:spPr>
          <a:xfrm>
            <a:off x="3635896" y="1556792"/>
            <a:ext cx="5255813" cy="1200329"/>
          </a:xfrm>
          <a:prstGeom prst="rect">
            <a:avLst/>
          </a:prstGeom>
          <a:noFill/>
        </p:spPr>
        <p:txBody>
          <a:bodyPr wrap="square" rtlCol="0">
            <a:spAutoFit/>
          </a:bodyPr>
          <a:lstStyle/>
          <a:p>
            <a:r>
              <a:rPr lang="es-ES" b="1" dirty="0"/>
              <a:t>E. “Anunciaré a mis hermanos tu nombre, En medio de la congregación te alabaré (“te cantaré alabanzas” (The Intelinear Greek-English New Testament por George Berry)” (Heb.12:2) </a:t>
            </a:r>
          </a:p>
        </p:txBody>
      </p:sp>
      <p:pic>
        <p:nvPicPr>
          <p:cNvPr id="7170" name="Picture 2" descr="Musical Para Alabar A Dios">
            <a:extLst>
              <a:ext uri="{FF2B5EF4-FFF2-40B4-BE49-F238E27FC236}">
                <a16:creationId xmlns:a16="http://schemas.microsoft.com/office/drawing/2014/main" id="{44C59F64-05C1-0422-7547-A9D81CCE27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6792"/>
            <a:ext cx="3491880" cy="35283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50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1296</TotalTime>
  <Words>3693</Words>
  <Application>Microsoft Office PowerPoint</Application>
  <PresentationFormat>On-screen Show (4:3)</PresentationFormat>
  <Paragraphs>70</Paragraphs>
  <Slides>23</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Avenir Next LT Pro Demi</vt:lpstr>
      <vt:lpstr>Bell MT</vt:lpstr>
      <vt:lpstr>Berlin Sans FB</vt:lpstr>
      <vt:lpstr>Bierstadt</vt:lpstr>
      <vt:lpstr>Calibri</vt:lpstr>
      <vt:lpstr>Consolas</vt:lpstr>
      <vt:lpstr>Corbel</vt:lpstr>
      <vt:lpstr>Wingdings</vt:lpstr>
      <vt:lpstr>Wingdings 2</vt:lpstr>
      <vt:lpstr>Wingdings 3</vt:lpstr>
      <vt:lpstr>Metro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dc:creator>
  <cp:lastModifiedBy>OPTIPLEX7010</cp:lastModifiedBy>
  <cp:revision>146</cp:revision>
  <dcterms:created xsi:type="dcterms:W3CDTF">2019-10-16T19:21:44Z</dcterms:created>
  <dcterms:modified xsi:type="dcterms:W3CDTF">2024-05-02T05:36:47Z</dcterms:modified>
</cp:coreProperties>
</file>